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38"/>
  </p:notesMasterIdLst>
  <p:handoutMasterIdLst>
    <p:handoutMasterId r:id="rId39"/>
  </p:handoutMasterIdLst>
  <p:sldIdLst>
    <p:sldId id="283" r:id="rId2"/>
    <p:sldId id="261" r:id="rId3"/>
    <p:sldId id="264" r:id="rId4"/>
    <p:sldId id="256" r:id="rId5"/>
    <p:sldId id="262" r:id="rId6"/>
    <p:sldId id="267" r:id="rId7"/>
    <p:sldId id="270" r:id="rId8"/>
    <p:sldId id="268" r:id="rId9"/>
    <p:sldId id="272" r:id="rId10"/>
    <p:sldId id="273" r:id="rId11"/>
    <p:sldId id="306" r:id="rId12"/>
    <p:sldId id="307" r:id="rId13"/>
    <p:sldId id="308" r:id="rId14"/>
    <p:sldId id="309" r:id="rId15"/>
    <p:sldId id="311" r:id="rId16"/>
    <p:sldId id="310" r:id="rId17"/>
    <p:sldId id="275" r:id="rId18"/>
    <p:sldId id="274" r:id="rId19"/>
    <p:sldId id="284" r:id="rId20"/>
    <p:sldId id="281" r:id="rId21"/>
    <p:sldId id="285" r:id="rId22"/>
    <p:sldId id="312" r:id="rId23"/>
    <p:sldId id="313" r:id="rId24"/>
    <p:sldId id="315" r:id="rId25"/>
    <p:sldId id="286" r:id="rId26"/>
    <p:sldId id="317" r:id="rId27"/>
    <p:sldId id="318" r:id="rId28"/>
    <p:sldId id="319" r:id="rId29"/>
    <p:sldId id="320" r:id="rId30"/>
    <p:sldId id="321" r:id="rId31"/>
    <p:sldId id="322" r:id="rId32"/>
    <p:sldId id="323" r:id="rId33"/>
    <p:sldId id="324" r:id="rId34"/>
    <p:sldId id="325" r:id="rId35"/>
    <p:sldId id="314" r:id="rId36"/>
    <p:sldId id="316" r:id="rId37"/>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4660"/>
  </p:normalViewPr>
  <p:slideViewPr>
    <p:cSldViewPr>
      <p:cViewPr varScale="1">
        <p:scale>
          <a:sx n="111" d="100"/>
          <a:sy n="111" d="100"/>
        </p:scale>
        <p:origin x="-162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1BF8B1-CB70-4C0F-8234-007C9F63B99C}"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CE1801F4-C54A-490A-AE8F-21D6B5B48E0E}">
      <dgm:prSet phldrT="[Text]"/>
      <dgm:spPr/>
      <dgm:t>
        <a:bodyPr/>
        <a:lstStyle/>
        <a:p>
          <a:r>
            <a:rPr lang="en-US" dirty="0" smtClean="0"/>
            <a:t>Integrated Math 2</a:t>
          </a:r>
          <a:endParaRPr lang="en-US" dirty="0"/>
        </a:p>
      </dgm:t>
    </dgm:pt>
    <dgm:pt modelId="{B04EBA7C-CBB6-4310-B0D6-11999048D2AB}" type="parTrans" cxnId="{E539DDDC-38B4-4A99-A5B8-743A941800C2}">
      <dgm:prSet/>
      <dgm:spPr/>
      <dgm:t>
        <a:bodyPr/>
        <a:lstStyle/>
        <a:p>
          <a:endParaRPr lang="en-US"/>
        </a:p>
      </dgm:t>
    </dgm:pt>
    <dgm:pt modelId="{0AC70F1D-681F-4F51-B516-725B35D0EB53}" type="sibTrans" cxnId="{E539DDDC-38B4-4A99-A5B8-743A941800C2}">
      <dgm:prSet/>
      <dgm:spPr/>
      <dgm:t>
        <a:bodyPr/>
        <a:lstStyle/>
        <a:p>
          <a:endParaRPr lang="en-US"/>
        </a:p>
      </dgm:t>
    </dgm:pt>
    <dgm:pt modelId="{2E37DDE8-2C0D-44C1-B2B5-F85C28B4D0E9}">
      <dgm:prSet phldrT="[Text]"/>
      <dgm:spPr/>
      <dgm:t>
        <a:bodyPr/>
        <a:lstStyle/>
        <a:p>
          <a:r>
            <a:rPr lang="en-US" dirty="0" smtClean="0"/>
            <a:t>Integrated 3</a:t>
          </a:r>
          <a:endParaRPr lang="en-US" dirty="0"/>
        </a:p>
      </dgm:t>
    </dgm:pt>
    <dgm:pt modelId="{3CD3F617-9D17-4178-9E90-7A28B90181AD}" type="parTrans" cxnId="{D060634A-759D-48DE-A979-A928AB7C116D}">
      <dgm:prSet/>
      <dgm:spPr/>
      <dgm:t>
        <a:bodyPr/>
        <a:lstStyle/>
        <a:p>
          <a:endParaRPr lang="en-US"/>
        </a:p>
      </dgm:t>
    </dgm:pt>
    <dgm:pt modelId="{BC06339D-9A3B-43B8-98AC-BD91FB7F6A68}" type="sibTrans" cxnId="{D060634A-759D-48DE-A979-A928AB7C116D}">
      <dgm:prSet/>
      <dgm:spPr/>
      <dgm:t>
        <a:bodyPr/>
        <a:lstStyle/>
        <a:p>
          <a:endParaRPr lang="en-US"/>
        </a:p>
      </dgm:t>
    </dgm:pt>
    <dgm:pt modelId="{B9B95ADE-E58E-4532-9710-A15CBA54952A}">
      <dgm:prSet phldrT="[Text]"/>
      <dgm:spPr/>
      <dgm:t>
        <a:bodyPr/>
        <a:lstStyle/>
        <a:p>
          <a:r>
            <a:rPr lang="en-US" dirty="0" smtClean="0"/>
            <a:t>Integrated 4</a:t>
          </a:r>
          <a:endParaRPr lang="en-US" dirty="0"/>
        </a:p>
      </dgm:t>
    </dgm:pt>
    <dgm:pt modelId="{88BDC05F-3785-4858-95F9-16BF79963DE4}" type="parTrans" cxnId="{516046B2-4DF8-4CF1-9CB9-E7C3994A5FAE}">
      <dgm:prSet/>
      <dgm:spPr/>
      <dgm:t>
        <a:bodyPr/>
        <a:lstStyle/>
        <a:p>
          <a:endParaRPr lang="en-US"/>
        </a:p>
      </dgm:t>
    </dgm:pt>
    <dgm:pt modelId="{E8145A02-EF72-49C7-A667-AB278765D509}" type="sibTrans" cxnId="{516046B2-4DF8-4CF1-9CB9-E7C3994A5FAE}">
      <dgm:prSet/>
      <dgm:spPr/>
      <dgm:t>
        <a:bodyPr/>
        <a:lstStyle/>
        <a:p>
          <a:endParaRPr lang="en-US"/>
        </a:p>
      </dgm:t>
    </dgm:pt>
    <dgm:pt modelId="{EF8764E2-2670-47A6-972A-F74754D543A3}">
      <dgm:prSet/>
      <dgm:spPr/>
      <dgm:t>
        <a:bodyPr/>
        <a:lstStyle/>
        <a:p>
          <a:r>
            <a:rPr lang="en-US" dirty="0" smtClean="0"/>
            <a:t>Elective TBD</a:t>
          </a:r>
          <a:endParaRPr lang="en-US" dirty="0"/>
        </a:p>
      </dgm:t>
    </dgm:pt>
    <dgm:pt modelId="{5E583E34-DBB2-4E0B-920E-2677C9DC68E0}" type="parTrans" cxnId="{6EA16CA9-A6DD-4ECF-9589-280FA3090521}">
      <dgm:prSet/>
      <dgm:spPr/>
      <dgm:t>
        <a:bodyPr/>
        <a:lstStyle/>
        <a:p>
          <a:endParaRPr lang="en-US"/>
        </a:p>
      </dgm:t>
    </dgm:pt>
    <dgm:pt modelId="{B67D445B-C75E-4089-92EF-F99205FF6E63}" type="sibTrans" cxnId="{6EA16CA9-A6DD-4ECF-9589-280FA3090521}">
      <dgm:prSet/>
      <dgm:spPr/>
      <dgm:t>
        <a:bodyPr/>
        <a:lstStyle/>
        <a:p>
          <a:endParaRPr lang="en-US"/>
        </a:p>
      </dgm:t>
    </dgm:pt>
    <dgm:pt modelId="{8C429F8F-BD3B-47A9-A67D-D71438463825}">
      <dgm:prSet/>
      <dgm:spPr/>
      <dgm:t>
        <a:bodyPr/>
        <a:lstStyle/>
        <a:p>
          <a:r>
            <a:rPr lang="en-US" dirty="0" smtClean="0"/>
            <a:t>Statistics 1 </a:t>
          </a:r>
        </a:p>
        <a:p>
          <a:r>
            <a:rPr lang="en-US" dirty="0" smtClean="0"/>
            <a:t>Statistics 2</a:t>
          </a:r>
          <a:endParaRPr lang="en-US" dirty="0"/>
        </a:p>
      </dgm:t>
    </dgm:pt>
    <dgm:pt modelId="{CD9F3FE6-B14B-4956-AFC2-E2F805B2EF4D}" type="parTrans" cxnId="{26ABEC98-D3A0-46B9-B8C1-E6B485E1698C}">
      <dgm:prSet/>
      <dgm:spPr/>
      <dgm:t>
        <a:bodyPr/>
        <a:lstStyle/>
        <a:p>
          <a:endParaRPr lang="en-US"/>
        </a:p>
      </dgm:t>
    </dgm:pt>
    <dgm:pt modelId="{B0EFD2E1-2EEB-4246-8AF5-78A7146CD131}" type="sibTrans" cxnId="{26ABEC98-D3A0-46B9-B8C1-E6B485E1698C}">
      <dgm:prSet/>
      <dgm:spPr/>
      <dgm:t>
        <a:bodyPr/>
        <a:lstStyle/>
        <a:p>
          <a:endParaRPr lang="en-US"/>
        </a:p>
      </dgm:t>
    </dgm:pt>
    <dgm:pt modelId="{3D817E04-E99F-4666-AB14-8823B3D946F1}">
      <dgm:prSet/>
      <dgm:spPr/>
      <dgm:t>
        <a:bodyPr/>
        <a:lstStyle/>
        <a:p>
          <a:r>
            <a:rPr lang="en-US" dirty="0" smtClean="0"/>
            <a:t>AP Calculus </a:t>
          </a:r>
          <a:r>
            <a:rPr lang="en-US" dirty="0" smtClean="0"/>
            <a:t>AB</a:t>
          </a:r>
          <a:endParaRPr lang="en-US" dirty="0"/>
        </a:p>
      </dgm:t>
    </dgm:pt>
    <dgm:pt modelId="{BEC821E2-BD5A-4649-85C3-869C73F4A454}" type="parTrans" cxnId="{BF045C36-184E-4083-A7BB-15C58B98DF85}">
      <dgm:prSet/>
      <dgm:spPr/>
      <dgm:t>
        <a:bodyPr/>
        <a:lstStyle/>
        <a:p>
          <a:endParaRPr lang="en-US"/>
        </a:p>
      </dgm:t>
    </dgm:pt>
    <dgm:pt modelId="{AD8E2FD0-B776-43AE-BBE0-CBB813EF3C21}" type="sibTrans" cxnId="{BF045C36-184E-4083-A7BB-15C58B98DF85}">
      <dgm:prSet/>
      <dgm:spPr/>
      <dgm:t>
        <a:bodyPr/>
        <a:lstStyle/>
        <a:p>
          <a:endParaRPr lang="en-US"/>
        </a:p>
      </dgm:t>
    </dgm:pt>
    <dgm:pt modelId="{92389A7D-CFA8-455D-877B-6557604AD169}">
      <dgm:prSet phldrT="[Text]"/>
      <dgm:spPr/>
      <dgm:t>
        <a:bodyPr/>
        <a:lstStyle/>
        <a:p>
          <a:r>
            <a:rPr lang="en-US" dirty="0" smtClean="0"/>
            <a:t>Elective 3 and Integrated 3</a:t>
          </a:r>
          <a:endParaRPr lang="en-US" dirty="0"/>
        </a:p>
      </dgm:t>
    </dgm:pt>
    <dgm:pt modelId="{11F3470D-83F5-4A6D-8105-3003059AE91F}" type="parTrans" cxnId="{EF3F7B47-5783-45CD-8186-F802C25F3BF0}">
      <dgm:prSet/>
      <dgm:spPr/>
      <dgm:t>
        <a:bodyPr/>
        <a:lstStyle/>
        <a:p>
          <a:endParaRPr lang="en-US"/>
        </a:p>
      </dgm:t>
    </dgm:pt>
    <dgm:pt modelId="{BCB75EFA-63FB-4B81-A75B-EE1369230279}" type="sibTrans" cxnId="{EF3F7B47-5783-45CD-8186-F802C25F3BF0}">
      <dgm:prSet/>
      <dgm:spPr/>
      <dgm:t>
        <a:bodyPr/>
        <a:lstStyle/>
        <a:p>
          <a:endParaRPr lang="en-US"/>
        </a:p>
      </dgm:t>
    </dgm:pt>
    <dgm:pt modelId="{8E6DC5B6-9FC5-429F-8656-0F252EB89294}">
      <dgm:prSet phldrT="[Text]"/>
      <dgm:spPr/>
      <dgm:t>
        <a:bodyPr/>
        <a:lstStyle/>
        <a:p>
          <a:r>
            <a:rPr lang="en-US" dirty="0" smtClean="0"/>
            <a:t>Elective 3H and Integrated 3H</a:t>
          </a:r>
          <a:endParaRPr lang="en-US" dirty="0"/>
        </a:p>
      </dgm:t>
    </dgm:pt>
    <dgm:pt modelId="{0861CB25-CFC0-4F9A-9F2C-A1BA80A2FBDD}" type="parTrans" cxnId="{6C5E23E3-A6B8-44B8-9A09-A9C72626B9D9}">
      <dgm:prSet/>
      <dgm:spPr/>
      <dgm:t>
        <a:bodyPr/>
        <a:lstStyle/>
        <a:p>
          <a:endParaRPr lang="en-US"/>
        </a:p>
      </dgm:t>
    </dgm:pt>
    <dgm:pt modelId="{DE9DF9BC-6C37-4E64-9AE0-A2143C1AA791}" type="sibTrans" cxnId="{6C5E23E3-A6B8-44B8-9A09-A9C72626B9D9}">
      <dgm:prSet/>
      <dgm:spPr/>
      <dgm:t>
        <a:bodyPr/>
        <a:lstStyle/>
        <a:p>
          <a:endParaRPr lang="en-US"/>
        </a:p>
      </dgm:t>
    </dgm:pt>
    <dgm:pt modelId="{3305065F-8300-4010-A409-2E5F25EC6948}" type="pres">
      <dgm:prSet presAssocID="{A41BF8B1-CB70-4C0F-8234-007C9F63B99C}" presName="diagram" presStyleCnt="0">
        <dgm:presLayoutVars>
          <dgm:chPref val="1"/>
          <dgm:dir/>
          <dgm:animOne val="branch"/>
          <dgm:animLvl val="lvl"/>
          <dgm:resizeHandles val="exact"/>
        </dgm:presLayoutVars>
      </dgm:prSet>
      <dgm:spPr/>
      <dgm:t>
        <a:bodyPr/>
        <a:lstStyle/>
        <a:p>
          <a:endParaRPr lang="en-US"/>
        </a:p>
      </dgm:t>
    </dgm:pt>
    <dgm:pt modelId="{0BE27FD0-E617-4B88-A0F9-F5655805B195}" type="pres">
      <dgm:prSet presAssocID="{CE1801F4-C54A-490A-AE8F-21D6B5B48E0E}" presName="root1" presStyleCnt="0"/>
      <dgm:spPr/>
    </dgm:pt>
    <dgm:pt modelId="{1A10693F-ED0E-462C-B8CA-13454C017D84}" type="pres">
      <dgm:prSet presAssocID="{CE1801F4-C54A-490A-AE8F-21D6B5B48E0E}" presName="LevelOneTextNode" presStyleLbl="node0" presStyleIdx="0" presStyleCnt="3" custLinFactNeighborX="-63" custLinFactNeighborY="39884">
        <dgm:presLayoutVars>
          <dgm:chPref val="3"/>
        </dgm:presLayoutVars>
      </dgm:prSet>
      <dgm:spPr/>
      <dgm:t>
        <a:bodyPr/>
        <a:lstStyle/>
        <a:p>
          <a:endParaRPr lang="en-US"/>
        </a:p>
      </dgm:t>
    </dgm:pt>
    <dgm:pt modelId="{F41E34C1-7BC7-47E7-A56D-AC06817F8DB6}" type="pres">
      <dgm:prSet presAssocID="{CE1801F4-C54A-490A-AE8F-21D6B5B48E0E}" presName="level2hierChild" presStyleCnt="0"/>
      <dgm:spPr/>
    </dgm:pt>
    <dgm:pt modelId="{7BE262EA-EEB1-4653-AE56-37CBFE8F3CAA}" type="pres">
      <dgm:prSet presAssocID="{3CD3F617-9D17-4178-9E90-7A28B90181AD}" presName="conn2-1" presStyleLbl="parChTrans1D2" presStyleIdx="0" presStyleCnt="1"/>
      <dgm:spPr/>
      <dgm:t>
        <a:bodyPr/>
        <a:lstStyle/>
        <a:p>
          <a:endParaRPr lang="en-US"/>
        </a:p>
      </dgm:t>
    </dgm:pt>
    <dgm:pt modelId="{F9B71779-8EE2-4492-93FF-B06A7CA9ABD2}" type="pres">
      <dgm:prSet presAssocID="{3CD3F617-9D17-4178-9E90-7A28B90181AD}" presName="connTx" presStyleLbl="parChTrans1D2" presStyleIdx="0" presStyleCnt="1"/>
      <dgm:spPr/>
      <dgm:t>
        <a:bodyPr/>
        <a:lstStyle/>
        <a:p>
          <a:endParaRPr lang="en-US"/>
        </a:p>
      </dgm:t>
    </dgm:pt>
    <dgm:pt modelId="{D74C15F4-7FD8-4D63-A9D8-24559634F61D}" type="pres">
      <dgm:prSet presAssocID="{2E37DDE8-2C0D-44C1-B2B5-F85C28B4D0E9}" presName="root2" presStyleCnt="0"/>
      <dgm:spPr/>
    </dgm:pt>
    <dgm:pt modelId="{8EDB0496-142A-475D-B418-73DA8F79F4DC}" type="pres">
      <dgm:prSet presAssocID="{2E37DDE8-2C0D-44C1-B2B5-F85C28B4D0E9}" presName="LevelTwoTextNode" presStyleLbl="node2" presStyleIdx="0" presStyleCnt="1" custLinFactNeighborX="371" custLinFactNeighborY="39884">
        <dgm:presLayoutVars>
          <dgm:chPref val="3"/>
        </dgm:presLayoutVars>
      </dgm:prSet>
      <dgm:spPr/>
      <dgm:t>
        <a:bodyPr/>
        <a:lstStyle/>
        <a:p>
          <a:endParaRPr lang="en-US"/>
        </a:p>
      </dgm:t>
    </dgm:pt>
    <dgm:pt modelId="{988B8CFD-EB91-4FEC-9481-DA8F9EC8E2B0}" type="pres">
      <dgm:prSet presAssocID="{2E37DDE8-2C0D-44C1-B2B5-F85C28B4D0E9}" presName="level3hierChild" presStyleCnt="0"/>
      <dgm:spPr/>
    </dgm:pt>
    <dgm:pt modelId="{2790E60D-1E44-4B86-AED8-16660CC0B0E6}" type="pres">
      <dgm:prSet presAssocID="{88BDC05F-3785-4858-95F9-16BF79963DE4}" presName="conn2-1" presStyleLbl="parChTrans1D3" presStyleIdx="0" presStyleCnt="1"/>
      <dgm:spPr/>
      <dgm:t>
        <a:bodyPr/>
        <a:lstStyle/>
        <a:p>
          <a:endParaRPr lang="en-US"/>
        </a:p>
      </dgm:t>
    </dgm:pt>
    <dgm:pt modelId="{F1860CCF-B3E6-432E-84ED-19F948BCA6B8}" type="pres">
      <dgm:prSet presAssocID="{88BDC05F-3785-4858-95F9-16BF79963DE4}" presName="connTx" presStyleLbl="parChTrans1D3" presStyleIdx="0" presStyleCnt="1"/>
      <dgm:spPr/>
      <dgm:t>
        <a:bodyPr/>
        <a:lstStyle/>
        <a:p>
          <a:endParaRPr lang="en-US"/>
        </a:p>
      </dgm:t>
    </dgm:pt>
    <dgm:pt modelId="{325F9FD6-6CE1-4152-A70C-6D67B4CC18CF}" type="pres">
      <dgm:prSet presAssocID="{B9B95ADE-E58E-4532-9710-A15CBA54952A}" presName="root2" presStyleCnt="0"/>
      <dgm:spPr/>
    </dgm:pt>
    <dgm:pt modelId="{E7FB7A9E-6810-428E-85D9-EFF16C9A075B}" type="pres">
      <dgm:prSet presAssocID="{B9B95ADE-E58E-4532-9710-A15CBA54952A}" presName="LevelTwoTextNode" presStyleLbl="node3" presStyleIdx="0" presStyleCnt="1" custLinFactNeighborX="805" custLinFactNeighborY="41896">
        <dgm:presLayoutVars>
          <dgm:chPref val="3"/>
        </dgm:presLayoutVars>
      </dgm:prSet>
      <dgm:spPr/>
      <dgm:t>
        <a:bodyPr/>
        <a:lstStyle/>
        <a:p>
          <a:endParaRPr lang="en-US"/>
        </a:p>
      </dgm:t>
    </dgm:pt>
    <dgm:pt modelId="{FF99DF4F-525C-4809-998E-D11FD8DCCC35}" type="pres">
      <dgm:prSet presAssocID="{B9B95ADE-E58E-4532-9710-A15CBA54952A}" presName="level3hierChild" presStyleCnt="0"/>
      <dgm:spPr/>
    </dgm:pt>
    <dgm:pt modelId="{8D432ACE-E47E-4CD1-A94C-06FFCB3DA3CC}" type="pres">
      <dgm:prSet presAssocID="{5E583E34-DBB2-4E0B-920E-2677C9DC68E0}" presName="conn2-1" presStyleLbl="parChTrans1D4" presStyleIdx="0" presStyleCnt="3"/>
      <dgm:spPr/>
      <dgm:t>
        <a:bodyPr/>
        <a:lstStyle/>
        <a:p>
          <a:endParaRPr lang="en-US"/>
        </a:p>
      </dgm:t>
    </dgm:pt>
    <dgm:pt modelId="{BDA6D66C-C6E4-43CE-8515-A4398099626A}" type="pres">
      <dgm:prSet presAssocID="{5E583E34-DBB2-4E0B-920E-2677C9DC68E0}" presName="connTx" presStyleLbl="parChTrans1D4" presStyleIdx="0" presStyleCnt="3"/>
      <dgm:spPr/>
      <dgm:t>
        <a:bodyPr/>
        <a:lstStyle/>
        <a:p>
          <a:endParaRPr lang="en-US"/>
        </a:p>
      </dgm:t>
    </dgm:pt>
    <dgm:pt modelId="{C966689F-FB2B-46A8-922E-BCF2DC439BDB}" type="pres">
      <dgm:prSet presAssocID="{EF8764E2-2670-47A6-972A-F74754D543A3}" presName="root2" presStyleCnt="0"/>
      <dgm:spPr/>
    </dgm:pt>
    <dgm:pt modelId="{5E907461-7B69-4F7E-B43F-A7D85839B7D3}" type="pres">
      <dgm:prSet presAssocID="{EF8764E2-2670-47A6-972A-F74754D543A3}" presName="LevelTwoTextNode" presStyleLbl="node4" presStyleIdx="0" presStyleCnt="3">
        <dgm:presLayoutVars>
          <dgm:chPref val="3"/>
        </dgm:presLayoutVars>
      </dgm:prSet>
      <dgm:spPr/>
      <dgm:t>
        <a:bodyPr/>
        <a:lstStyle/>
        <a:p>
          <a:endParaRPr lang="en-US"/>
        </a:p>
      </dgm:t>
    </dgm:pt>
    <dgm:pt modelId="{1D922C04-AFF4-4B4C-BEF1-8E1A9CD7CDDD}" type="pres">
      <dgm:prSet presAssocID="{EF8764E2-2670-47A6-972A-F74754D543A3}" presName="level3hierChild" presStyleCnt="0"/>
      <dgm:spPr/>
    </dgm:pt>
    <dgm:pt modelId="{C96E485C-BF1C-43FC-8BC7-B273F9485F5B}" type="pres">
      <dgm:prSet presAssocID="{CD9F3FE6-B14B-4956-AFC2-E2F805B2EF4D}" presName="conn2-1" presStyleLbl="parChTrans1D4" presStyleIdx="1" presStyleCnt="3"/>
      <dgm:spPr/>
      <dgm:t>
        <a:bodyPr/>
        <a:lstStyle/>
        <a:p>
          <a:endParaRPr lang="en-US"/>
        </a:p>
      </dgm:t>
    </dgm:pt>
    <dgm:pt modelId="{29BC7459-0026-4F55-B113-56ECC32E5308}" type="pres">
      <dgm:prSet presAssocID="{CD9F3FE6-B14B-4956-AFC2-E2F805B2EF4D}" presName="connTx" presStyleLbl="parChTrans1D4" presStyleIdx="1" presStyleCnt="3"/>
      <dgm:spPr/>
      <dgm:t>
        <a:bodyPr/>
        <a:lstStyle/>
        <a:p>
          <a:endParaRPr lang="en-US"/>
        </a:p>
      </dgm:t>
    </dgm:pt>
    <dgm:pt modelId="{3B980EAC-3C4F-438A-9C8E-21F7CED3A1D2}" type="pres">
      <dgm:prSet presAssocID="{8C429F8F-BD3B-47A9-A67D-D71438463825}" presName="root2" presStyleCnt="0"/>
      <dgm:spPr/>
    </dgm:pt>
    <dgm:pt modelId="{AF5A1913-60E8-449F-A52A-DD30380C85DE}" type="pres">
      <dgm:prSet presAssocID="{8C429F8F-BD3B-47A9-A67D-D71438463825}" presName="LevelTwoTextNode" presStyleLbl="node4" presStyleIdx="1" presStyleCnt="3">
        <dgm:presLayoutVars>
          <dgm:chPref val="3"/>
        </dgm:presLayoutVars>
      </dgm:prSet>
      <dgm:spPr/>
      <dgm:t>
        <a:bodyPr/>
        <a:lstStyle/>
        <a:p>
          <a:endParaRPr lang="en-US"/>
        </a:p>
      </dgm:t>
    </dgm:pt>
    <dgm:pt modelId="{B91F7813-69DF-41BB-9C2B-D2329F054A96}" type="pres">
      <dgm:prSet presAssocID="{8C429F8F-BD3B-47A9-A67D-D71438463825}" presName="level3hierChild" presStyleCnt="0"/>
      <dgm:spPr/>
    </dgm:pt>
    <dgm:pt modelId="{01A7AA5E-6E10-42E5-AFEB-49CBB505277E}" type="pres">
      <dgm:prSet presAssocID="{BEC821E2-BD5A-4649-85C3-869C73F4A454}" presName="conn2-1" presStyleLbl="parChTrans1D4" presStyleIdx="2" presStyleCnt="3"/>
      <dgm:spPr/>
      <dgm:t>
        <a:bodyPr/>
        <a:lstStyle/>
        <a:p>
          <a:endParaRPr lang="en-US"/>
        </a:p>
      </dgm:t>
    </dgm:pt>
    <dgm:pt modelId="{AF3AB4C3-FB78-4F03-827C-C07B58A9F9B6}" type="pres">
      <dgm:prSet presAssocID="{BEC821E2-BD5A-4649-85C3-869C73F4A454}" presName="connTx" presStyleLbl="parChTrans1D4" presStyleIdx="2" presStyleCnt="3"/>
      <dgm:spPr/>
      <dgm:t>
        <a:bodyPr/>
        <a:lstStyle/>
        <a:p>
          <a:endParaRPr lang="en-US"/>
        </a:p>
      </dgm:t>
    </dgm:pt>
    <dgm:pt modelId="{5A2E7DCF-0F67-4FFB-8813-49E53027561D}" type="pres">
      <dgm:prSet presAssocID="{3D817E04-E99F-4666-AB14-8823B3D946F1}" presName="root2" presStyleCnt="0"/>
      <dgm:spPr/>
    </dgm:pt>
    <dgm:pt modelId="{06CA6976-1792-4139-9756-F01DE97E17DA}" type="pres">
      <dgm:prSet presAssocID="{3D817E04-E99F-4666-AB14-8823B3D946F1}" presName="LevelTwoTextNode" presStyleLbl="node4" presStyleIdx="2" presStyleCnt="3">
        <dgm:presLayoutVars>
          <dgm:chPref val="3"/>
        </dgm:presLayoutVars>
      </dgm:prSet>
      <dgm:spPr/>
      <dgm:t>
        <a:bodyPr/>
        <a:lstStyle/>
        <a:p>
          <a:endParaRPr lang="en-US"/>
        </a:p>
      </dgm:t>
    </dgm:pt>
    <dgm:pt modelId="{6A769894-330C-4B6E-91BC-DF08776F46AB}" type="pres">
      <dgm:prSet presAssocID="{3D817E04-E99F-4666-AB14-8823B3D946F1}" presName="level3hierChild" presStyleCnt="0"/>
      <dgm:spPr/>
    </dgm:pt>
    <dgm:pt modelId="{EC4AF5C8-A78F-40C9-8511-BE4A189DB9EE}" type="pres">
      <dgm:prSet presAssocID="{92389A7D-CFA8-455D-877B-6557604AD169}" presName="root1" presStyleCnt="0"/>
      <dgm:spPr/>
    </dgm:pt>
    <dgm:pt modelId="{43ED9E4D-8F3C-4C0B-A62F-8FE787C56BC2}" type="pres">
      <dgm:prSet presAssocID="{92389A7D-CFA8-455D-877B-6557604AD169}" presName="LevelOneTextNode" presStyleLbl="node0" presStyleIdx="1" presStyleCnt="3" custLinFactX="40371" custLinFactY="-89544" custLinFactNeighborX="100000" custLinFactNeighborY="-100000">
        <dgm:presLayoutVars>
          <dgm:chPref val="3"/>
        </dgm:presLayoutVars>
      </dgm:prSet>
      <dgm:spPr/>
      <dgm:t>
        <a:bodyPr/>
        <a:lstStyle/>
        <a:p>
          <a:endParaRPr lang="en-US"/>
        </a:p>
      </dgm:t>
    </dgm:pt>
    <dgm:pt modelId="{A503AE18-6B32-42CB-9135-556038DECD69}" type="pres">
      <dgm:prSet presAssocID="{92389A7D-CFA8-455D-877B-6557604AD169}" presName="level2hierChild" presStyleCnt="0"/>
      <dgm:spPr/>
    </dgm:pt>
    <dgm:pt modelId="{3F877AEE-3A7B-48D1-8912-C79118A0C5BC}" type="pres">
      <dgm:prSet presAssocID="{8E6DC5B6-9FC5-429F-8656-0F252EB89294}" presName="root1" presStyleCnt="0"/>
      <dgm:spPr/>
    </dgm:pt>
    <dgm:pt modelId="{956A2045-30D2-47F5-879B-D1EB54E78E4F}" type="pres">
      <dgm:prSet presAssocID="{8E6DC5B6-9FC5-429F-8656-0F252EB89294}" presName="LevelOneTextNode" presStyleLbl="node0" presStyleIdx="2" presStyleCnt="3" custLinFactX="40371" custLinFactNeighborX="100000" custLinFactNeighborY="-75688">
        <dgm:presLayoutVars>
          <dgm:chPref val="3"/>
        </dgm:presLayoutVars>
      </dgm:prSet>
      <dgm:spPr/>
      <dgm:t>
        <a:bodyPr/>
        <a:lstStyle/>
        <a:p>
          <a:endParaRPr lang="en-US"/>
        </a:p>
      </dgm:t>
    </dgm:pt>
    <dgm:pt modelId="{05C15BF2-11DD-4191-B785-F1C7C6869DA7}" type="pres">
      <dgm:prSet presAssocID="{8E6DC5B6-9FC5-429F-8656-0F252EB89294}" presName="level2hierChild" presStyleCnt="0"/>
      <dgm:spPr/>
    </dgm:pt>
  </dgm:ptLst>
  <dgm:cxnLst>
    <dgm:cxn modelId="{EF3F7B47-5783-45CD-8186-F802C25F3BF0}" srcId="{A41BF8B1-CB70-4C0F-8234-007C9F63B99C}" destId="{92389A7D-CFA8-455D-877B-6557604AD169}" srcOrd="1" destOrd="0" parTransId="{11F3470D-83F5-4A6D-8105-3003059AE91F}" sibTransId="{BCB75EFA-63FB-4B81-A75B-EE1369230279}"/>
    <dgm:cxn modelId="{476C072E-C26B-458E-973E-EBD9BC0B9ADB}" type="presOf" srcId="{B9B95ADE-E58E-4532-9710-A15CBA54952A}" destId="{E7FB7A9E-6810-428E-85D9-EFF16C9A075B}" srcOrd="0" destOrd="0" presId="urn:microsoft.com/office/officeart/2005/8/layout/hierarchy2"/>
    <dgm:cxn modelId="{BF045C36-184E-4083-A7BB-15C58B98DF85}" srcId="{B9B95ADE-E58E-4532-9710-A15CBA54952A}" destId="{3D817E04-E99F-4666-AB14-8823B3D946F1}" srcOrd="2" destOrd="0" parTransId="{BEC821E2-BD5A-4649-85C3-869C73F4A454}" sibTransId="{AD8E2FD0-B776-43AE-BBE0-CBB813EF3C21}"/>
    <dgm:cxn modelId="{83A2242D-145A-4FFA-A6A9-97CA023B5F4D}" type="presOf" srcId="{A41BF8B1-CB70-4C0F-8234-007C9F63B99C}" destId="{3305065F-8300-4010-A409-2E5F25EC6948}" srcOrd="0" destOrd="0" presId="urn:microsoft.com/office/officeart/2005/8/layout/hierarchy2"/>
    <dgm:cxn modelId="{46720D84-C3D7-4DEC-BFEA-08534AA1CC63}" type="presOf" srcId="{CE1801F4-C54A-490A-AE8F-21D6B5B48E0E}" destId="{1A10693F-ED0E-462C-B8CA-13454C017D84}" srcOrd="0" destOrd="0" presId="urn:microsoft.com/office/officeart/2005/8/layout/hierarchy2"/>
    <dgm:cxn modelId="{6EA16CA9-A6DD-4ECF-9589-280FA3090521}" srcId="{B9B95ADE-E58E-4532-9710-A15CBA54952A}" destId="{EF8764E2-2670-47A6-972A-F74754D543A3}" srcOrd="0" destOrd="0" parTransId="{5E583E34-DBB2-4E0B-920E-2677C9DC68E0}" sibTransId="{B67D445B-C75E-4089-92EF-F99205FF6E63}"/>
    <dgm:cxn modelId="{26ABEC98-D3A0-46B9-B8C1-E6B485E1698C}" srcId="{B9B95ADE-E58E-4532-9710-A15CBA54952A}" destId="{8C429F8F-BD3B-47A9-A67D-D71438463825}" srcOrd="1" destOrd="0" parTransId="{CD9F3FE6-B14B-4956-AFC2-E2F805B2EF4D}" sibTransId="{B0EFD2E1-2EEB-4246-8AF5-78A7146CD131}"/>
    <dgm:cxn modelId="{516046B2-4DF8-4CF1-9CB9-E7C3994A5FAE}" srcId="{2E37DDE8-2C0D-44C1-B2B5-F85C28B4D0E9}" destId="{B9B95ADE-E58E-4532-9710-A15CBA54952A}" srcOrd="0" destOrd="0" parTransId="{88BDC05F-3785-4858-95F9-16BF79963DE4}" sibTransId="{E8145A02-EF72-49C7-A667-AB278765D509}"/>
    <dgm:cxn modelId="{CECE016A-59DD-4DD1-A45A-7A08D5B38F42}" type="presOf" srcId="{3CD3F617-9D17-4178-9E90-7A28B90181AD}" destId="{7BE262EA-EEB1-4653-AE56-37CBFE8F3CAA}" srcOrd="0" destOrd="0" presId="urn:microsoft.com/office/officeart/2005/8/layout/hierarchy2"/>
    <dgm:cxn modelId="{BF762786-D21E-4A63-B7F4-F9E0C2342615}" type="presOf" srcId="{5E583E34-DBB2-4E0B-920E-2677C9DC68E0}" destId="{8D432ACE-E47E-4CD1-A94C-06FFCB3DA3CC}" srcOrd="0" destOrd="0" presId="urn:microsoft.com/office/officeart/2005/8/layout/hierarchy2"/>
    <dgm:cxn modelId="{7C4A5E34-4437-4CE3-8239-8A682CF6358C}" type="presOf" srcId="{8C429F8F-BD3B-47A9-A67D-D71438463825}" destId="{AF5A1913-60E8-449F-A52A-DD30380C85DE}" srcOrd="0" destOrd="0" presId="urn:microsoft.com/office/officeart/2005/8/layout/hierarchy2"/>
    <dgm:cxn modelId="{BA376ACF-2997-475B-A750-10AB79C83A2E}" type="presOf" srcId="{88BDC05F-3785-4858-95F9-16BF79963DE4}" destId="{2790E60D-1E44-4B86-AED8-16660CC0B0E6}" srcOrd="0" destOrd="0" presId="urn:microsoft.com/office/officeart/2005/8/layout/hierarchy2"/>
    <dgm:cxn modelId="{D3266860-3FD2-4BA9-AED7-64F3ABA56F91}" type="presOf" srcId="{CD9F3FE6-B14B-4956-AFC2-E2F805B2EF4D}" destId="{29BC7459-0026-4F55-B113-56ECC32E5308}" srcOrd="1" destOrd="0" presId="urn:microsoft.com/office/officeart/2005/8/layout/hierarchy2"/>
    <dgm:cxn modelId="{7BB66344-5B76-4090-9332-F79E9A8B9142}" type="presOf" srcId="{EF8764E2-2670-47A6-972A-F74754D543A3}" destId="{5E907461-7B69-4F7E-B43F-A7D85839B7D3}" srcOrd="0" destOrd="0" presId="urn:microsoft.com/office/officeart/2005/8/layout/hierarchy2"/>
    <dgm:cxn modelId="{517F0921-9446-455F-BD9D-4F62BCE0AF33}" type="presOf" srcId="{3CD3F617-9D17-4178-9E90-7A28B90181AD}" destId="{F9B71779-8EE2-4492-93FF-B06A7CA9ABD2}" srcOrd="1" destOrd="0" presId="urn:microsoft.com/office/officeart/2005/8/layout/hierarchy2"/>
    <dgm:cxn modelId="{D060634A-759D-48DE-A979-A928AB7C116D}" srcId="{CE1801F4-C54A-490A-AE8F-21D6B5B48E0E}" destId="{2E37DDE8-2C0D-44C1-B2B5-F85C28B4D0E9}" srcOrd="0" destOrd="0" parTransId="{3CD3F617-9D17-4178-9E90-7A28B90181AD}" sibTransId="{BC06339D-9A3B-43B8-98AC-BD91FB7F6A68}"/>
    <dgm:cxn modelId="{2D5C5764-E825-415E-9022-DC558869CE26}" type="presOf" srcId="{88BDC05F-3785-4858-95F9-16BF79963DE4}" destId="{F1860CCF-B3E6-432E-84ED-19F948BCA6B8}" srcOrd="1" destOrd="0" presId="urn:microsoft.com/office/officeart/2005/8/layout/hierarchy2"/>
    <dgm:cxn modelId="{181962A5-C7FA-48D6-80CB-3BA4A0144DEE}" type="presOf" srcId="{8E6DC5B6-9FC5-429F-8656-0F252EB89294}" destId="{956A2045-30D2-47F5-879B-D1EB54E78E4F}" srcOrd="0" destOrd="0" presId="urn:microsoft.com/office/officeart/2005/8/layout/hierarchy2"/>
    <dgm:cxn modelId="{8A996EC6-1E9A-4E6F-B11A-31518D028B2A}" type="presOf" srcId="{92389A7D-CFA8-455D-877B-6557604AD169}" destId="{43ED9E4D-8F3C-4C0B-A62F-8FE787C56BC2}" srcOrd="0" destOrd="0" presId="urn:microsoft.com/office/officeart/2005/8/layout/hierarchy2"/>
    <dgm:cxn modelId="{6C5E23E3-A6B8-44B8-9A09-A9C72626B9D9}" srcId="{A41BF8B1-CB70-4C0F-8234-007C9F63B99C}" destId="{8E6DC5B6-9FC5-429F-8656-0F252EB89294}" srcOrd="2" destOrd="0" parTransId="{0861CB25-CFC0-4F9A-9F2C-A1BA80A2FBDD}" sibTransId="{DE9DF9BC-6C37-4E64-9AE0-A2143C1AA791}"/>
    <dgm:cxn modelId="{DF6CA3C7-832E-442F-8A2B-56442DC6F617}" type="presOf" srcId="{BEC821E2-BD5A-4649-85C3-869C73F4A454}" destId="{AF3AB4C3-FB78-4F03-827C-C07B58A9F9B6}" srcOrd="1" destOrd="0" presId="urn:microsoft.com/office/officeart/2005/8/layout/hierarchy2"/>
    <dgm:cxn modelId="{D04037E6-304F-4641-9573-890E894454C0}" type="presOf" srcId="{3D817E04-E99F-4666-AB14-8823B3D946F1}" destId="{06CA6976-1792-4139-9756-F01DE97E17DA}" srcOrd="0" destOrd="0" presId="urn:microsoft.com/office/officeart/2005/8/layout/hierarchy2"/>
    <dgm:cxn modelId="{D9BA605F-18C9-492D-BC96-A4B96EA2A37E}" type="presOf" srcId="{5E583E34-DBB2-4E0B-920E-2677C9DC68E0}" destId="{BDA6D66C-C6E4-43CE-8515-A4398099626A}" srcOrd="1" destOrd="0" presId="urn:microsoft.com/office/officeart/2005/8/layout/hierarchy2"/>
    <dgm:cxn modelId="{773422A6-92E4-48BA-B810-0727BFF25504}" type="presOf" srcId="{2E37DDE8-2C0D-44C1-B2B5-F85C28B4D0E9}" destId="{8EDB0496-142A-475D-B418-73DA8F79F4DC}" srcOrd="0" destOrd="0" presId="urn:microsoft.com/office/officeart/2005/8/layout/hierarchy2"/>
    <dgm:cxn modelId="{E539DDDC-38B4-4A99-A5B8-743A941800C2}" srcId="{A41BF8B1-CB70-4C0F-8234-007C9F63B99C}" destId="{CE1801F4-C54A-490A-AE8F-21D6B5B48E0E}" srcOrd="0" destOrd="0" parTransId="{B04EBA7C-CBB6-4310-B0D6-11999048D2AB}" sibTransId="{0AC70F1D-681F-4F51-B516-725B35D0EB53}"/>
    <dgm:cxn modelId="{E173138A-720A-4B0A-8E61-9E62C64AB088}" type="presOf" srcId="{BEC821E2-BD5A-4649-85C3-869C73F4A454}" destId="{01A7AA5E-6E10-42E5-AFEB-49CBB505277E}" srcOrd="0" destOrd="0" presId="urn:microsoft.com/office/officeart/2005/8/layout/hierarchy2"/>
    <dgm:cxn modelId="{F5FC5520-5726-45D0-A88C-B624ACB9328C}" type="presOf" srcId="{CD9F3FE6-B14B-4956-AFC2-E2F805B2EF4D}" destId="{C96E485C-BF1C-43FC-8BC7-B273F9485F5B}" srcOrd="0" destOrd="0" presId="urn:microsoft.com/office/officeart/2005/8/layout/hierarchy2"/>
    <dgm:cxn modelId="{7B27D55B-2E33-446F-B553-93FD9B1222E5}" type="presParOf" srcId="{3305065F-8300-4010-A409-2E5F25EC6948}" destId="{0BE27FD0-E617-4B88-A0F9-F5655805B195}" srcOrd="0" destOrd="0" presId="urn:microsoft.com/office/officeart/2005/8/layout/hierarchy2"/>
    <dgm:cxn modelId="{49ECADE1-34FD-49DC-94BB-809EC9DE91B8}" type="presParOf" srcId="{0BE27FD0-E617-4B88-A0F9-F5655805B195}" destId="{1A10693F-ED0E-462C-B8CA-13454C017D84}" srcOrd="0" destOrd="0" presId="urn:microsoft.com/office/officeart/2005/8/layout/hierarchy2"/>
    <dgm:cxn modelId="{954120C0-C883-4E1A-91EE-BA3AB6401B35}" type="presParOf" srcId="{0BE27FD0-E617-4B88-A0F9-F5655805B195}" destId="{F41E34C1-7BC7-47E7-A56D-AC06817F8DB6}" srcOrd="1" destOrd="0" presId="urn:microsoft.com/office/officeart/2005/8/layout/hierarchy2"/>
    <dgm:cxn modelId="{000D4F37-EF3E-4013-B84A-7EFA5897A4B6}" type="presParOf" srcId="{F41E34C1-7BC7-47E7-A56D-AC06817F8DB6}" destId="{7BE262EA-EEB1-4653-AE56-37CBFE8F3CAA}" srcOrd="0" destOrd="0" presId="urn:microsoft.com/office/officeart/2005/8/layout/hierarchy2"/>
    <dgm:cxn modelId="{12AFD8C1-3260-4549-ADF0-D592663018F9}" type="presParOf" srcId="{7BE262EA-EEB1-4653-AE56-37CBFE8F3CAA}" destId="{F9B71779-8EE2-4492-93FF-B06A7CA9ABD2}" srcOrd="0" destOrd="0" presId="urn:microsoft.com/office/officeart/2005/8/layout/hierarchy2"/>
    <dgm:cxn modelId="{F5E4C65E-2190-4965-A6A4-D17B17B70884}" type="presParOf" srcId="{F41E34C1-7BC7-47E7-A56D-AC06817F8DB6}" destId="{D74C15F4-7FD8-4D63-A9D8-24559634F61D}" srcOrd="1" destOrd="0" presId="urn:microsoft.com/office/officeart/2005/8/layout/hierarchy2"/>
    <dgm:cxn modelId="{F5C7D408-B46E-42C2-93AF-50BF8CD34A0D}" type="presParOf" srcId="{D74C15F4-7FD8-4D63-A9D8-24559634F61D}" destId="{8EDB0496-142A-475D-B418-73DA8F79F4DC}" srcOrd="0" destOrd="0" presId="urn:microsoft.com/office/officeart/2005/8/layout/hierarchy2"/>
    <dgm:cxn modelId="{84A3DA46-8680-4B71-9D94-9DF9FF2DE0DE}" type="presParOf" srcId="{D74C15F4-7FD8-4D63-A9D8-24559634F61D}" destId="{988B8CFD-EB91-4FEC-9481-DA8F9EC8E2B0}" srcOrd="1" destOrd="0" presId="urn:microsoft.com/office/officeart/2005/8/layout/hierarchy2"/>
    <dgm:cxn modelId="{1FE24EC4-36EE-467A-AE2A-B4D2FC392C39}" type="presParOf" srcId="{988B8CFD-EB91-4FEC-9481-DA8F9EC8E2B0}" destId="{2790E60D-1E44-4B86-AED8-16660CC0B0E6}" srcOrd="0" destOrd="0" presId="urn:microsoft.com/office/officeart/2005/8/layout/hierarchy2"/>
    <dgm:cxn modelId="{1D8B555A-08F7-468A-BE13-53001A166165}" type="presParOf" srcId="{2790E60D-1E44-4B86-AED8-16660CC0B0E6}" destId="{F1860CCF-B3E6-432E-84ED-19F948BCA6B8}" srcOrd="0" destOrd="0" presId="urn:microsoft.com/office/officeart/2005/8/layout/hierarchy2"/>
    <dgm:cxn modelId="{159CB02A-D8D9-4B30-991A-DDB90F19F53D}" type="presParOf" srcId="{988B8CFD-EB91-4FEC-9481-DA8F9EC8E2B0}" destId="{325F9FD6-6CE1-4152-A70C-6D67B4CC18CF}" srcOrd="1" destOrd="0" presId="urn:microsoft.com/office/officeart/2005/8/layout/hierarchy2"/>
    <dgm:cxn modelId="{822AA61D-3A50-4818-8CF2-16C30F50A333}" type="presParOf" srcId="{325F9FD6-6CE1-4152-A70C-6D67B4CC18CF}" destId="{E7FB7A9E-6810-428E-85D9-EFF16C9A075B}" srcOrd="0" destOrd="0" presId="urn:microsoft.com/office/officeart/2005/8/layout/hierarchy2"/>
    <dgm:cxn modelId="{FA18AF5B-EAAA-4421-8E67-68000DEBAEE2}" type="presParOf" srcId="{325F9FD6-6CE1-4152-A70C-6D67B4CC18CF}" destId="{FF99DF4F-525C-4809-998E-D11FD8DCCC35}" srcOrd="1" destOrd="0" presId="urn:microsoft.com/office/officeart/2005/8/layout/hierarchy2"/>
    <dgm:cxn modelId="{6027915E-5FDD-4499-A80A-C6DEF2335259}" type="presParOf" srcId="{FF99DF4F-525C-4809-998E-D11FD8DCCC35}" destId="{8D432ACE-E47E-4CD1-A94C-06FFCB3DA3CC}" srcOrd="0" destOrd="0" presId="urn:microsoft.com/office/officeart/2005/8/layout/hierarchy2"/>
    <dgm:cxn modelId="{E5B8549C-7D76-472D-9869-BA7FF4ED7168}" type="presParOf" srcId="{8D432ACE-E47E-4CD1-A94C-06FFCB3DA3CC}" destId="{BDA6D66C-C6E4-43CE-8515-A4398099626A}" srcOrd="0" destOrd="0" presId="urn:microsoft.com/office/officeart/2005/8/layout/hierarchy2"/>
    <dgm:cxn modelId="{0C56FDD2-608D-417D-AEA1-D3118781780C}" type="presParOf" srcId="{FF99DF4F-525C-4809-998E-D11FD8DCCC35}" destId="{C966689F-FB2B-46A8-922E-BCF2DC439BDB}" srcOrd="1" destOrd="0" presId="urn:microsoft.com/office/officeart/2005/8/layout/hierarchy2"/>
    <dgm:cxn modelId="{186014A6-DDA3-4394-A8FE-58B7D987A333}" type="presParOf" srcId="{C966689F-FB2B-46A8-922E-BCF2DC439BDB}" destId="{5E907461-7B69-4F7E-B43F-A7D85839B7D3}" srcOrd="0" destOrd="0" presId="urn:microsoft.com/office/officeart/2005/8/layout/hierarchy2"/>
    <dgm:cxn modelId="{520DC239-410A-4B5F-818C-42DA6B8EADD6}" type="presParOf" srcId="{C966689F-FB2B-46A8-922E-BCF2DC439BDB}" destId="{1D922C04-AFF4-4B4C-BEF1-8E1A9CD7CDDD}" srcOrd="1" destOrd="0" presId="urn:microsoft.com/office/officeart/2005/8/layout/hierarchy2"/>
    <dgm:cxn modelId="{4C0FE085-9DE4-40E0-A813-7C646DCC22F4}" type="presParOf" srcId="{FF99DF4F-525C-4809-998E-D11FD8DCCC35}" destId="{C96E485C-BF1C-43FC-8BC7-B273F9485F5B}" srcOrd="2" destOrd="0" presId="urn:microsoft.com/office/officeart/2005/8/layout/hierarchy2"/>
    <dgm:cxn modelId="{30381D24-EFAB-466B-BCBA-BB0CC7DAE687}" type="presParOf" srcId="{C96E485C-BF1C-43FC-8BC7-B273F9485F5B}" destId="{29BC7459-0026-4F55-B113-56ECC32E5308}" srcOrd="0" destOrd="0" presId="urn:microsoft.com/office/officeart/2005/8/layout/hierarchy2"/>
    <dgm:cxn modelId="{811D0709-8170-4051-8E37-7FBDDAD9C87F}" type="presParOf" srcId="{FF99DF4F-525C-4809-998E-D11FD8DCCC35}" destId="{3B980EAC-3C4F-438A-9C8E-21F7CED3A1D2}" srcOrd="3" destOrd="0" presId="urn:microsoft.com/office/officeart/2005/8/layout/hierarchy2"/>
    <dgm:cxn modelId="{81A306BB-432E-4C12-B4E9-4E4D02D67E46}" type="presParOf" srcId="{3B980EAC-3C4F-438A-9C8E-21F7CED3A1D2}" destId="{AF5A1913-60E8-449F-A52A-DD30380C85DE}" srcOrd="0" destOrd="0" presId="urn:microsoft.com/office/officeart/2005/8/layout/hierarchy2"/>
    <dgm:cxn modelId="{A4832F1E-B5FE-4E96-8CB8-801A85CB0545}" type="presParOf" srcId="{3B980EAC-3C4F-438A-9C8E-21F7CED3A1D2}" destId="{B91F7813-69DF-41BB-9C2B-D2329F054A96}" srcOrd="1" destOrd="0" presId="urn:microsoft.com/office/officeart/2005/8/layout/hierarchy2"/>
    <dgm:cxn modelId="{9C621461-9B15-4E58-BE7B-E821256EAE4E}" type="presParOf" srcId="{FF99DF4F-525C-4809-998E-D11FD8DCCC35}" destId="{01A7AA5E-6E10-42E5-AFEB-49CBB505277E}" srcOrd="4" destOrd="0" presId="urn:microsoft.com/office/officeart/2005/8/layout/hierarchy2"/>
    <dgm:cxn modelId="{FE9043ED-2011-42B3-A4C2-826206E06C21}" type="presParOf" srcId="{01A7AA5E-6E10-42E5-AFEB-49CBB505277E}" destId="{AF3AB4C3-FB78-4F03-827C-C07B58A9F9B6}" srcOrd="0" destOrd="0" presId="urn:microsoft.com/office/officeart/2005/8/layout/hierarchy2"/>
    <dgm:cxn modelId="{EC843268-3201-4451-91D7-DEA8B406D1AC}" type="presParOf" srcId="{FF99DF4F-525C-4809-998E-D11FD8DCCC35}" destId="{5A2E7DCF-0F67-4FFB-8813-49E53027561D}" srcOrd="5" destOrd="0" presId="urn:microsoft.com/office/officeart/2005/8/layout/hierarchy2"/>
    <dgm:cxn modelId="{DCA8F316-0745-4F21-A706-A228FEE08190}" type="presParOf" srcId="{5A2E7DCF-0F67-4FFB-8813-49E53027561D}" destId="{06CA6976-1792-4139-9756-F01DE97E17DA}" srcOrd="0" destOrd="0" presId="urn:microsoft.com/office/officeart/2005/8/layout/hierarchy2"/>
    <dgm:cxn modelId="{1E24DBA1-A56F-4E72-B7A2-47B35A9EB528}" type="presParOf" srcId="{5A2E7DCF-0F67-4FFB-8813-49E53027561D}" destId="{6A769894-330C-4B6E-91BC-DF08776F46AB}" srcOrd="1" destOrd="0" presId="urn:microsoft.com/office/officeart/2005/8/layout/hierarchy2"/>
    <dgm:cxn modelId="{0809C458-F218-4A4D-90B1-C31C77E7E7BA}" type="presParOf" srcId="{3305065F-8300-4010-A409-2E5F25EC6948}" destId="{EC4AF5C8-A78F-40C9-8511-BE4A189DB9EE}" srcOrd="1" destOrd="0" presId="urn:microsoft.com/office/officeart/2005/8/layout/hierarchy2"/>
    <dgm:cxn modelId="{A056B3CF-E542-453D-99C0-DE4044374080}" type="presParOf" srcId="{EC4AF5C8-A78F-40C9-8511-BE4A189DB9EE}" destId="{43ED9E4D-8F3C-4C0B-A62F-8FE787C56BC2}" srcOrd="0" destOrd="0" presId="urn:microsoft.com/office/officeart/2005/8/layout/hierarchy2"/>
    <dgm:cxn modelId="{552658E0-672B-4AFB-9BFC-FAAD9E5D48BE}" type="presParOf" srcId="{EC4AF5C8-A78F-40C9-8511-BE4A189DB9EE}" destId="{A503AE18-6B32-42CB-9135-556038DECD69}" srcOrd="1" destOrd="0" presId="urn:microsoft.com/office/officeart/2005/8/layout/hierarchy2"/>
    <dgm:cxn modelId="{CFB16710-CCC2-47A1-B8ED-288DB8440CD1}" type="presParOf" srcId="{3305065F-8300-4010-A409-2E5F25EC6948}" destId="{3F877AEE-3A7B-48D1-8912-C79118A0C5BC}" srcOrd="2" destOrd="0" presId="urn:microsoft.com/office/officeart/2005/8/layout/hierarchy2"/>
    <dgm:cxn modelId="{1CA8D2DD-130D-4A5B-8528-C2FA789F6B72}" type="presParOf" srcId="{3F877AEE-3A7B-48D1-8912-C79118A0C5BC}" destId="{956A2045-30D2-47F5-879B-D1EB54E78E4F}" srcOrd="0" destOrd="0" presId="urn:microsoft.com/office/officeart/2005/8/layout/hierarchy2"/>
    <dgm:cxn modelId="{95BC4731-160E-4DEF-9D62-A8A1953C75D4}" type="presParOf" srcId="{3F877AEE-3A7B-48D1-8912-C79118A0C5BC}" destId="{05C15BF2-11DD-4191-B785-F1C7C6869DA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10693F-ED0E-462C-B8CA-13454C017D84}">
      <dsp:nvSpPr>
        <dsp:cNvPr id="0" name=""/>
        <dsp:cNvSpPr/>
      </dsp:nvSpPr>
      <dsp:spPr>
        <a:xfrm>
          <a:off x="7" y="1219203"/>
          <a:ext cx="1465026" cy="73251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Integrated Math 2</a:t>
          </a:r>
          <a:endParaRPr lang="en-US" sz="1500" kern="1200" dirty="0"/>
        </a:p>
      </dsp:txBody>
      <dsp:txXfrm>
        <a:off x="21462" y="1240658"/>
        <a:ext cx="1422116" cy="689603"/>
      </dsp:txXfrm>
    </dsp:sp>
    <dsp:sp modelId="{7BE262EA-EEB1-4653-AE56-37CBFE8F3CAA}">
      <dsp:nvSpPr>
        <dsp:cNvPr id="0" name=""/>
        <dsp:cNvSpPr/>
      </dsp:nvSpPr>
      <dsp:spPr>
        <a:xfrm>
          <a:off x="1465034" y="1566234"/>
          <a:ext cx="592368" cy="38452"/>
        </a:xfrm>
        <a:custGeom>
          <a:avLst/>
          <a:gdLst/>
          <a:ahLst/>
          <a:cxnLst/>
          <a:rect l="0" t="0" r="0" b="0"/>
          <a:pathLst>
            <a:path>
              <a:moveTo>
                <a:pt x="0" y="19226"/>
              </a:moveTo>
              <a:lnTo>
                <a:pt x="592368" y="19226"/>
              </a:lnTo>
            </a:path>
          </a:pathLst>
        </a:custGeom>
        <a:noFill/>
        <a:ln w="11429" cap="flat" cmpd="sng" algn="ctr">
          <a:solidFill>
            <a:schemeClr val="accent1">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746409" y="1570651"/>
        <a:ext cx="29618" cy="29618"/>
      </dsp:txXfrm>
    </dsp:sp>
    <dsp:sp modelId="{8EDB0496-142A-475D-B418-73DA8F79F4DC}">
      <dsp:nvSpPr>
        <dsp:cNvPr id="0" name=""/>
        <dsp:cNvSpPr/>
      </dsp:nvSpPr>
      <dsp:spPr>
        <a:xfrm>
          <a:off x="2057403" y="1219203"/>
          <a:ext cx="1465026" cy="73251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Integrated 3</a:t>
          </a:r>
          <a:endParaRPr lang="en-US" sz="1500" kern="1200" dirty="0"/>
        </a:p>
      </dsp:txBody>
      <dsp:txXfrm>
        <a:off x="2078858" y="1240658"/>
        <a:ext cx="1422116" cy="689603"/>
      </dsp:txXfrm>
    </dsp:sp>
    <dsp:sp modelId="{2790E60D-1E44-4B86-AED8-16660CC0B0E6}">
      <dsp:nvSpPr>
        <dsp:cNvPr id="0" name=""/>
        <dsp:cNvSpPr/>
      </dsp:nvSpPr>
      <dsp:spPr>
        <a:xfrm rot="85514">
          <a:off x="3522338" y="1573603"/>
          <a:ext cx="592552" cy="38452"/>
        </a:xfrm>
        <a:custGeom>
          <a:avLst/>
          <a:gdLst/>
          <a:ahLst/>
          <a:cxnLst/>
          <a:rect l="0" t="0" r="0" b="0"/>
          <a:pathLst>
            <a:path>
              <a:moveTo>
                <a:pt x="0" y="19226"/>
              </a:moveTo>
              <a:lnTo>
                <a:pt x="592552" y="19226"/>
              </a:lnTo>
            </a:path>
          </a:pathLst>
        </a:custGeom>
        <a:noFill/>
        <a:ln w="11429" cap="flat" cmpd="sng" algn="ctr">
          <a:solidFill>
            <a:schemeClr val="accent1">
              <a:shade val="8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803800" y="1578015"/>
        <a:ext cx="29627" cy="29627"/>
      </dsp:txXfrm>
    </dsp:sp>
    <dsp:sp modelId="{E7FB7A9E-6810-428E-85D9-EFF16C9A075B}">
      <dsp:nvSpPr>
        <dsp:cNvPr id="0" name=""/>
        <dsp:cNvSpPr/>
      </dsp:nvSpPr>
      <dsp:spPr>
        <a:xfrm>
          <a:off x="4114798" y="1233941"/>
          <a:ext cx="1465026" cy="73251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Integrated 4</a:t>
          </a:r>
          <a:endParaRPr lang="en-US" sz="1500" kern="1200" dirty="0"/>
        </a:p>
      </dsp:txBody>
      <dsp:txXfrm>
        <a:off x="4136253" y="1255396"/>
        <a:ext cx="1422116" cy="689603"/>
      </dsp:txXfrm>
    </dsp:sp>
    <dsp:sp modelId="{8D432ACE-E47E-4CD1-A94C-06FFCB3DA3CC}">
      <dsp:nvSpPr>
        <dsp:cNvPr id="0" name=""/>
        <dsp:cNvSpPr/>
      </dsp:nvSpPr>
      <dsp:spPr>
        <a:xfrm rot="17792886">
          <a:off x="5224559" y="1006330"/>
          <a:ext cx="1284748" cy="38452"/>
        </a:xfrm>
        <a:custGeom>
          <a:avLst/>
          <a:gdLst/>
          <a:ahLst/>
          <a:cxnLst/>
          <a:rect l="0" t="0" r="0" b="0"/>
          <a:pathLst>
            <a:path>
              <a:moveTo>
                <a:pt x="0" y="19226"/>
              </a:moveTo>
              <a:lnTo>
                <a:pt x="1284748" y="19226"/>
              </a:lnTo>
            </a:path>
          </a:pathLst>
        </a:custGeom>
        <a:noFill/>
        <a:ln w="11429" cap="flat" cmpd="sng" algn="ctr">
          <a:solidFill>
            <a:schemeClr val="accent1">
              <a:shade val="8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834815" y="993437"/>
        <a:ext cx="64237" cy="64237"/>
      </dsp:txXfrm>
    </dsp:sp>
    <dsp:sp modelId="{5E907461-7B69-4F7E-B43F-A7D85839B7D3}">
      <dsp:nvSpPr>
        <dsp:cNvPr id="0" name=""/>
        <dsp:cNvSpPr/>
      </dsp:nvSpPr>
      <dsp:spPr>
        <a:xfrm>
          <a:off x="6154042" y="84657"/>
          <a:ext cx="1465026" cy="73251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Elective TBD</a:t>
          </a:r>
          <a:endParaRPr lang="en-US" sz="1500" kern="1200" dirty="0"/>
        </a:p>
      </dsp:txBody>
      <dsp:txXfrm>
        <a:off x="6175497" y="106112"/>
        <a:ext cx="1422116" cy="689603"/>
      </dsp:txXfrm>
    </dsp:sp>
    <dsp:sp modelId="{C96E485C-BF1C-43FC-8BC7-B273F9485F5B}">
      <dsp:nvSpPr>
        <dsp:cNvPr id="0" name=""/>
        <dsp:cNvSpPr/>
      </dsp:nvSpPr>
      <dsp:spPr>
        <a:xfrm rot="19912648">
          <a:off x="5541392" y="1427525"/>
          <a:ext cx="651083" cy="38452"/>
        </a:xfrm>
        <a:custGeom>
          <a:avLst/>
          <a:gdLst/>
          <a:ahLst/>
          <a:cxnLst/>
          <a:rect l="0" t="0" r="0" b="0"/>
          <a:pathLst>
            <a:path>
              <a:moveTo>
                <a:pt x="0" y="19226"/>
              </a:moveTo>
              <a:lnTo>
                <a:pt x="651083" y="19226"/>
              </a:lnTo>
            </a:path>
          </a:pathLst>
        </a:custGeom>
        <a:noFill/>
        <a:ln w="11429" cap="flat" cmpd="sng" algn="ctr">
          <a:solidFill>
            <a:schemeClr val="accent1">
              <a:shade val="8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850657" y="1430474"/>
        <a:ext cx="32554" cy="32554"/>
      </dsp:txXfrm>
    </dsp:sp>
    <dsp:sp modelId="{AF5A1913-60E8-449F-A52A-DD30380C85DE}">
      <dsp:nvSpPr>
        <dsp:cNvPr id="0" name=""/>
        <dsp:cNvSpPr/>
      </dsp:nvSpPr>
      <dsp:spPr>
        <a:xfrm>
          <a:off x="6154042" y="927048"/>
          <a:ext cx="1465026" cy="73251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Statistics 1 </a:t>
          </a:r>
        </a:p>
        <a:p>
          <a:pPr lvl="0" algn="ctr" defTabSz="666750">
            <a:lnSpc>
              <a:spcPct val="90000"/>
            </a:lnSpc>
            <a:spcBef>
              <a:spcPct val="0"/>
            </a:spcBef>
            <a:spcAft>
              <a:spcPct val="35000"/>
            </a:spcAft>
          </a:pPr>
          <a:r>
            <a:rPr lang="en-US" sz="1500" kern="1200" dirty="0" smtClean="0"/>
            <a:t>Statistics 2</a:t>
          </a:r>
          <a:endParaRPr lang="en-US" sz="1500" kern="1200" dirty="0"/>
        </a:p>
      </dsp:txBody>
      <dsp:txXfrm>
        <a:off x="6175497" y="948503"/>
        <a:ext cx="1422116" cy="689603"/>
      </dsp:txXfrm>
    </dsp:sp>
    <dsp:sp modelId="{01A7AA5E-6E10-42E5-AFEB-49CBB505277E}">
      <dsp:nvSpPr>
        <dsp:cNvPr id="0" name=""/>
        <dsp:cNvSpPr/>
      </dsp:nvSpPr>
      <dsp:spPr>
        <a:xfrm rot="2580097">
          <a:off x="5474352" y="1848720"/>
          <a:ext cx="785163" cy="38452"/>
        </a:xfrm>
        <a:custGeom>
          <a:avLst/>
          <a:gdLst/>
          <a:ahLst/>
          <a:cxnLst/>
          <a:rect l="0" t="0" r="0" b="0"/>
          <a:pathLst>
            <a:path>
              <a:moveTo>
                <a:pt x="0" y="19226"/>
              </a:moveTo>
              <a:lnTo>
                <a:pt x="785163" y="19226"/>
              </a:lnTo>
            </a:path>
          </a:pathLst>
        </a:custGeom>
        <a:noFill/>
        <a:ln w="11429" cap="flat" cmpd="sng" algn="ctr">
          <a:solidFill>
            <a:schemeClr val="accent1">
              <a:shade val="8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847305" y="1848317"/>
        <a:ext cx="39258" cy="39258"/>
      </dsp:txXfrm>
    </dsp:sp>
    <dsp:sp modelId="{06CA6976-1792-4139-9756-F01DE97E17DA}">
      <dsp:nvSpPr>
        <dsp:cNvPr id="0" name=""/>
        <dsp:cNvSpPr/>
      </dsp:nvSpPr>
      <dsp:spPr>
        <a:xfrm>
          <a:off x="6154042" y="1769438"/>
          <a:ext cx="1465026" cy="73251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AP Calculus </a:t>
          </a:r>
          <a:r>
            <a:rPr lang="en-US" sz="1500" kern="1200" dirty="0" smtClean="0"/>
            <a:t>AB</a:t>
          </a:r>
          <a:endParaRPr lang="en-US" sz="1500" kern="1200" dirty="0"/>
        </a:p>
      </dsp:txBody>
      <dsp:txXfrm>
        <a:off x="6175497" y="1790893"/>
        <a:ext cx="1422116" cy="689603"/>
      </dsp:txXfrm>
    </dsp:sp>
    <dsp:sp modelId="{43ED9E4D-8F3C-4C0B-A62F-8FE787C56BC2}">
      <dsp:nvSpPr>
        <dsp:cNvPr id="0" name=""/>
        <dsp:cNvSpPr/>
      </dsp:nvSpPr>
      <dsp:spPr>
        <a:xfrm>
          <a:off x="2057403" y="381003"/>
          <a:ext cx="1465026" cy="73251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Elective 3 and Integrated 3</a:t>
          </a:r>
          <a:endParaRPr lang="en-US" sz="1500" kern="1200" dirty="0"/>
        </a:p>
      </dsp:txBody>
      <dsp:txXfrm>
        <a:off x="2078858" y="402458"/>
        <a:ext cx="1422116" cy="689603"/>
      </dsp:txXfrm>
    </dsp:sp>
    <dsp:sp modelId="{956A2045-30D2-47F5-879B-D1EB54E78E4F}">
      <dsp:nvSpPr>
        <dsp:cNvPr id="0" name=""/>
        <dsp:cNvSpPr/>
      </dsp:nvSpPr>
      <dsp:spPr>
        <a:xfrm>
          <a:off x="2057403" y="2057404"/>
          <a:ext cx="1465026" cy="732513"/>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Elective 3H and Integrated 3H</a:t>
          </a:r>
          <a:endParaRPr lang="en-US" sz="1500" kern="1200" dirty="0"/>
        </a:p>
      </dsp:txBody>
      <dsp:txXfrm>
        <a:off x="2078858" y="2078859"/>
        <a:ext cx="1422116" cy="68960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82913" cy="465138"/>
          </a:xfrm>
          <a:prstGeom prst="rect">
            <a:avLst/>
          </a:prstGeom>
        </p:spPr>
        <p:txBody>
          <a:bodyPr vert="horz" lIns="91427" tIns="45713" rIns="91427" bIns="45713" rtlCol="0"/>
          <a:lstStyle>
            <a:lvl1pPr algn="l">
              <a:defRPr sz="1200"/>
            </a:lvl1pPr>
          </a:lstStyle>
          <a:p>
            <a:r>
              <a:rPr lang="en-US" smtClean="0"/>
              <a:t>PGO Coffee: Course Registration</a:t>
            </a:r>
            <a:endParaRPr lang="en-US"/>
          </a:p>
        </p:txBody>
      </p:sp>
      <p:sp>
        <p:nvSpPr>
          <p:cNvPr id="3" name="Date Placeholder 2"/>
          <p:cNvSpPr>
            <a:spLocks noGrp="1"/>
          </p:cNvSpPr>
          <p:nvPr>
            <p:ph type="dt" sz="quarter" idx="1"/>
          </p:nvPr>
        </p:nvSpPr>
        <p:spPr>
          <a:xfrm>
            <a:off x="3897314" y="0"/>
            <a:ext cx="2982912" cy="465138"/>
          </a:xfrm>
          <a:prstGeom prst="rect">
            <a:avLst/>
          </a:prstGeom>
        </p:spPr>
        <p:txBody>
          <a:bodyPr vert="horz" lIns="91427" tIns="45713" rIns="91427" bIns="45713" rtlCol="0"/>
          <a:lstStyle>
            <a:lvl1pPr algn="r">
              <a:defRPr sz="1200"/>
            </a:lvl1pPr>
          </a:lstStyle>
          <a:p>
            <a:fld id="{51494C83-31D8-4138-8EA5-BE6C23C662B2}" type="datetimeFigureOut">
              <a:rPr lang="en-US" smtClean="0"/>
              <a:t>1/28/2016</a:t>
            </a:fld>
            <a:endParaRPr lang="en-US"/>
          </a:p>
        </p:txBody>
      </p:sp>
      <p:sp>
        <p:nvSpPr>
          <p:cNvPr id="4" name="Footer Placeholder 3"/>
          <p:cNvSpPr>
            <a:spLocks noGrp="1"/>
          </p:cNvSpPr>
          <p:nvPr>
            <p:ph type="ftr" sz="quarter" idx="2"/>
          </p:nvPr>
        </p:nvSpPr>
        <p:spPr>
          <a:xfrm>
            <a:off x="2" y="8829675"/>
            <a:ext cx="2982913" cy="465138"/>
          </a:xfrm>
          <a:prstGeom prst="rect">
            <a:avLst/>
          </a:prstGeom>
        </p:spPr>
        <p:txBody>
          <a:bodyPr vert="horz" lIns="91427" tIns="45713" rIns="91427" bIns="45713" rtlCol="0" anchor="b"/>
          <a:lstStyle>
            <a:lvl1pPr algn="l">
              <a:defRPr sz="1200"/>
            </a:lvl1pPr>
          </a:lstStyle>
          <a:p>
            <a:endParaRPr lang="en-US"/>
          </a:p>
        </p:txBody>
      </p:sp>
      <p:sp>
        <p:nvSpPr>
          <p:cNvPr id="5" name="Slide Number Placeholder 4"/>
          <p:cNvSpPr>
            <a:spLocks noGrp="1"/>
          </p:cNvSpPr>
          <p:nvPr>
            <p:ph type="sldNum" sz="quarter" idx="3"/>
          </p:nvPr>
        </p:nvSpPr>
        <p:spPr>
          <a:xfrm>
            <a:off x="3897314" y="8829675"/>
            <a:ext cx="2982912" cy="465138"/>
          </a:xfrm>
          <a:prstGeom prst="rect">
            <a:avLst/>
          </a:prstGeom>
        </p:spPr>
        <p:txBody>
          <a:bodyPr vert="horz" lIns="91427" tIns="45713" rIns="91427" bIns="45713" rtlCol="0" anchor="b"/>
          <a:lstStyle>
            <a:lvl1pPr algn="r">
              <a:defRPr sz="1200"/>
            </a:lvl1pPr>
          </a:lstStyle>
          <a:p>
            <a:fld id="{6A715D9A-5D94-435E-BE15-D09E9A4BEB86}" type="slidenum">
              <a:rPr lang="en-US" smtClean="0"/>
              <a:t>‹#›</a:t>
            </a:fld>
            <a:endParaRPr lang="en-US"/>
          </a:p>
        </p:txBody>
      </p:sp>
    </p:spTree>
    <p:extLst>
      <p:ext uri="{BB962C8B-B14F-4D97-AF65-F5344CB8AC3E}">
        <p14:creationId xmlns:p14="http://schemas.microsoft.com/office/powerpoint/2010/main" val="106357805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82742" cy="465138"/>
          </a:xfrm>
          <a:prstGeom prst="rect">
            <a:avLst/>
          </a:prstGeom>
        </p:spPr>
        <p:txBody>
          <a:bodyPr vert="horz" lIns="91427" tIns="45713" rIns="91427" bIns="45713" rtlCol="0"/>
          <a:lstStyle>
            <a:lvl1pPr algn="l">
              <a:defRPr sz="1200"/>
            </a:lvl1pPr>
          </a:lstStyle>
          <a:p>
            <a:r>
              <a:rPr lang="en-US" smtClean="0"/>
              <a:t>PGO Coffee: Course Registration</a:t>
            </a:r>
            <a:endParaRPr lang="en-US"/>
          </a:p>
        </p:txBody>
      </p:sp>
      <p:sp>
        <p:nvSpPr>
          <p:cNvPr id="3" name="Date Placeholder 2"/>
          <p:cNvSpPr>
            <a:spLocks noGrp="1"/>
          </p:cNvSpPr>
          <p:nvPr>
            <p:ph type="dt" idx="1"/>
          </p:nvPr>
        </p:nvSpPr>
        <p:spPr>
          <a:xfrm>
            <a:off x="3897514" y="0"/>
            <a:ext cx="2982742" cy="465138"/>
          </a:xfrm>
          <a:prstGeom prst="rect">
            <a:avLst/>
          </a:prstGeom>
        </p:spPr>
        <p:txBody>
          <a:bodyPr vert="horz" lIns="91427" tIns="45713" rIns="91427" bIns="45713" rtlCol="0"/>
          <a:lstStyle>
            <a:lvl1pPr algn="r">
              <a:defRPr sz="1200"/>
            </a:lvl1pPr>
          </a:lstStyle>
          <a:p>
            <a:fld id="{3C142C65-DC5C-47E7-BECF-5C9A094EDDFD}" type="datetimeFigureOut">
              <a:rPr lang="en-US" smtClean="0"/>
              <a:t>1/28/2016</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427" tIns="45713" rIns="91427" bIns="45713" rtlCol="0" anchor="ctr"/>
          <a:lstStyle/>
          <a:p>
            <a:endParaRPr lang="en-US"/>
          </a:p>
        </p:txBody>
      </p:sp>
      <p:sp>
        <p:nvSpPr>
          <p:cNvPr id="5" name="Notes Placeholder 4"/>
          <p:cNvSpPr>
            <a:spLocks noGrp="1"/>
          </p:cNvSpPr>
          <p:nvPr>
            <p:ph type="body" sz="quarter" idx="3"/>
          </p:nvPr>
        </p:nvSpPr>
        <p:spPr>
          <a:xfrm>
            <a:off x="688805" y="4416427"/>
            <a:ext cx="5504204" cy="4183063"/>
          </a:xfrm>
          <a:prstGeom prst="rect">
            <a:avLst/>
          </a:prstGeom>
        </p:spPr>
        <p:txBody>
          <a:bodyPr vert="horz" lIns="91427" tIns="45713" rIns="91427" bIns="4571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829675"/>
            <a:ext cx="2982742" cy="465138"/>
          </a:xfrm>
          <a:prstGeom prst="rect">
            <a:avLst/>
          </a:prstGeom>
        </p:spPr>
        <p:txBody>
          <a:bodyPr vert="horz" lIns="91427" tIns="45713" rIns="91427" bIns="45713" rtlCol="0" anchor="b"/>
          <a:lstStyle>
            <a:lvl1pPr algn="l">
              <a:defRPr sz="1200"/>
            </a:lvl1pPr>
          </a:lstStyle>
          <a:p>
            <a:endParaRPr lang="en-US"/>
          </a:p>
        </p:txBody>
      </p:sp>
      <p:sp>
        <p:nvSpPr>
          <p:cNvPr id="7" name="Slide Number Placeholder 6"/>
          <p:cNvSpPr>
            <a:spLocks noGrp="1"/>
          </p:cNvSpPr>
          <p:nvPr>
            <p:ph type="sldNum" sz="quarter" idx="5"/>
          </p:nvPr>
        </p:nvSpPr>
        <p:spPr>
          <a:xfrm>
            <a:off x="3897514" y="8829675"/>
            <a:ext cx="2982742" cy="465138"/>
          </a:xfrm>
          <a:prstGeom prst="rect">
            <a:avLst/>
          </a:prstGeom>
        </p:spPr>
        <p:txBody>
          <a:bodyPr vert="horz" lIns="91427" tIns="45713" rIns="91427" bIns="45713" rtlCol="0" anchor="b"/>
          <a:lstStyle>
            <a:lvl1pPr algn="r">
              <a:defRPr sz="1200"/>
            </a:lvl1pPr>
          </a:lstStyle>
          <a:p>
            <a:fld id="{DFC24323-2A10-4A29-A265-362C7881C76C}" type="slidenum">
              <a:rPr lang="en-US" smtClean="0"/>
              <a:t>‹#›</a:t>
            </a:fld>
            <a:endParaRPr lang="en-US"/>
          </a:p>
        </p:txBody>
      </p:sp>
    </p:spTree>
    <p:extLst>
      <p:ext uri="{BB962C8B-B14F-4D97-AF65-F5344CB8AC3E}">
        <p14:creationId xmlns:p14="http://schemas.microsoft.com/office/powerpoint/2010/main" val="4184405001"/>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Mike – mention budget cuts and </a:t>
            </a:r>
            <a:endParaRPr lang="en-US" dirty="0"/>
          </a:p>
        </p:txBody>
      </p:sp>
      <p:sp>
        <p:nvSpPr>
          <p:cNvPr id="4" name="Slide Number Placeholder 3"/>
          <p:cNvSpPr>
            <a:spLocks noGrp="1"/>
          </p:cNvSpPr>
          <p:nvPr>
            <p:ph type="sldNum" sz="quarter" idx="10"/>
          </p:nvPr>
        </p:nvSpPr>
        <p:spPr/>
        <p:txBody>
          <a:bodyPr/>
          <a:lstStyle/>
          <a:p>
            <a:fld id="{DFC24323-2A10-4A29-A265-362C7881C76C}" type="slidenum">
              <a:rPr lang="en-US" smtClean="0"/>
              <a:t>10</a:t>
            </a:fld>
            <a:endParaRPr lang="en-US"/>
          </a:p>
        </p:txBody>
      </p:sp>
      <p:sp>
        <p:nvSpPr>
          <p:cNvPr id="5" name="Header Placeholder 4"/>
          <p:cNvSpPr>
            <a:spLocks noGrp="1"/>
          </p:cNvSpPr>
          <p:nvPr>
            <p:ph type="hdr" sz="quarter" idx="11"/>
          </p:nvPr>
        </p:nvSpPr>
        <p:spPr/>
        <p:txBody>
          <a:bodyPr/>
          <a:lstStyle/>
          <a:p>
            <a:r>
              <a:rPr lang="en-US" smtClean="0"/>
              <a:t>PGO Coffee: Course Registration</a:t>
            </a:r>
            <a:endParaRPr lang="en-US"/>
          </a:p>
        </p:txBody>
      </p:sp>
    </p:spTree>
    <p:extLst>
      <p:ext uri="{BB962C8B-B14F-4D97-AF65-F5344CB8AC3E}">
        <p14:creationId xmlns:p14="http://schemas.microsoft.com/office/powerpoint/2010/main" val="3459054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a:ln/>
        </p:spPr>
        <p:txBody>
          <a:bodyPr/>
          <a:lstStyle>
            <a:lvl1pPr>
              <a:defRPr/>
            </a:lvl1pPr>
          </a:lstStyle>
          <a:p>
            <a:pPr>
              <a:defRPr/>
            </a:pPr>
            <a:fld id="{E44C25AD-DB34-462F-A18B-98AD284C3572}"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019034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D512FE77-6971-40BC-972F-95813899B168}"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1194994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45853868-390D-4F35-AE5D-CA81174BC788}"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179733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a:ln/>
        </p:spPr>
        <p:txBody>
          <a:bodyPr/>
          <a:lstStyle>
            <a:lvl1pPr>
              <a:defRPr/>
            </a:lvl1pPr>
          </a:lstStyle>
          <a:p>
            <a:pPr>
              <a:defRPr/>
            </a:pPr>
            <a:fld id="{220846E3-75EC-48C3-A5BE-0C1ABAF2203A}" type="slidenum">
              <a:rPr lang="en-US" altLang="en-US"/>
              <a:pPr>
                <a:defRPr/>
              </a:pPr>
              <a:t>‹#›</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210991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03D6D810-BB97-4BFD-A33C-DF0E870AE17A}" type="slidenum">
              <a:rPr lang="en-US" altLang="en-US"/>
              <a:pPr>
                <a:defRPr/>
              </a:pPr>
              <a:t>‹#›</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ltLang="en-US"/>
          </a:p>
        </p:txBody>
      </p:sp>
      <p:sp>
        <p:nvSpPr>
          <p:cNvPr id="9"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424592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1B36C9B4-F88A-4C2C-8492-2FBD31BB836E}" type="slidenum">
              <a:rPr lang="en-US" altLang="en-US"/>
              <a:pPr>
                <a:defRPr/>
              </a:pPr>
              <a:t>‹#›</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1244623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29D63744-5CA4-49B3-8E77-6E64B543E5DC}" type="slidenum">
              <a:rPr lang="en-US" altLang="en-US"/>
              <a:pPr>
                <a:defRPr/>
              </a:pPr>
              <a:t>‹#›</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ltLang="en-US"/>
          </a:p>
        </p:txBody>
      </p:sp>
      <p:sp>
        <p:nvSpPr>
          <p:cNvPr id="4"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886111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4"/>
          </p:nvPr>
        </p:nvSpPr>
        <p:spPr>
          <a:ln/>
        </p:spPr>
        <p:txBody>
          <a:bodyPr/>
          <a:lstStyle>
            <a:lvl1pPr>
              <a:defRPr/>
            </a:lvl1pPr>
          </a:lstStyle>
          <a:p>
            <a:pPr>
              <a:defRPr/>
            </a:pPr>
            <a:fld id="{13DDA729-ABFF-465B-A9AA-71A578874EA6}" type="slidenum">
              <a:rPr lang="en-US" altLang="en-US"/>
              <a:pPr>
                <a:defRPr/>
              </a:pPr>
              <a:t>‹#›</a:t>
            </a:fld>
            <a:endParaRPr lang="en-US" altLang="en-US"/>
          </a:p>
        </p:txBody>
      </p:sp>
      <p:sp>
        <p:nvSpPr>
          <p:cNvPr id="6" name="Footer Placeholder 4"/>
          <p:cNvSpPr>
            <a:spLocks noGrp="1"/>
          </p:cNvSpPr>
          <p:nvPr>
            <p:ph type="ftr" sz="quarter" idx="15"/>
          </p:nvPr>
        </p:nvSpPr>
        <p:spPr/>
        <p:txBody>
          <a:bodyPr/>
          <a:lstStyle>
            <a:lvl1pPr>
              <a:defRPr/>
            </a:lvl1pPr>
          </a:lstStyle>
          <a:p>
            <a:pPr>
              <a:defRPr/>
            </a:pPr>
            <a:endParaRPr lang="en-US" altLang="en-US"/>
          </a:p>
        </p:txBody>
      </p:sp>
      <p:sp>
        <p:nvSpPr>
          <p:cNvPr id="7" name="Date Placeholder 3"/>
          <p:cNvSpPr>
            <a:spLocks noGrp="1"/>
          </p:cNvSpPr>
          <p:nvPr>
            <p:ph type="dt" sz="half" idx="16"/>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786499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7FF2F378-D724-43A4-BE37-7004A13E33B7}" type="slidenum">
              <a:rPr lang="en-US" altLang="en-US"/>
              <a:pPr>
                <a:defRPr/>
              </a:pPr>
              <a:t>‹#›</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64698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9F650AFD-20FF-4ED0-8996-C0420E21254D}"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4152759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EC740AF7-844D-4ADE-8303-11B9A9A85991}" type="slidenum">
              <a:rPr lang="en-US" altLang="en-US"/>
              <a:pPr>
                <a:defRPr/>
              </a:pPr>
              <a:t>‹#›</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Date Placeholder 3"/>
          <p:cNvSpPr>
            <a:spLocks noGrp="1"/>
          </p:cNvSpPr>
          <p:nvPr>
            <p:ph type="dt" sz="half"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076955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defRPr/>
            </a:pPr>
            <a:endParaRPr lang="en-US" altLang="en-US" smtClean="0">
              <a:solidFill>
                <a:srgbClr val="FFFFFF"/>
              </a:solidFill>
              <a:latin typeface="Palatino Linotype" pitchFamily="18" charset="0"/>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defRPr/>
            </a:pPr>
            <a:endParaRPr lang="en-US" altLang="en-US" smtClean="0">
              <a:solidFill>
                <a:srgbClr val="FFFFFF"/>
              </a:solidFill>
              <a:latin typeface="Palatino Linotype" pitchFamily="18" charset="0"/>
            </a:endParaRPr>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wrap="square" lIns="0" tIns="0" rIns="0" bIns="0" numCol="1" anchor="ctr" anchorCtr="0" compatLnSpc="1">
            <a:prstTxWarp prst="textNoShape">
              <a:avLst/>
            </a:prstTxWarp>
          </a:bodyPr>
          <a:lstStyle>
            <a:lvl1pPr algn="ctr">
              <a:defRPr smtClean="0">
                <a:solidFill>
                  <a:srgbClr val="FFFFFF"/>
                </a:solidFill>
              </a:defRPr>
            </a:lvl1pPr>
          </a:lstStyle>
          <a:p>
            <a:pPr>
              <a:defRPr/>
            </a:pPr>
            <a:fld id="{E5FAF4E2-DEA3-47B4-9AEF-F9D65E6BA8BF}" type="slidenum">
              <a:rPr lang="en-US" altLang="en-US"/>
              <a:pPr>
                <a:defRPr/>
              </a:pPr>
              <a:t>‹#›</a:t>
            </a:fld>
            <a:endParaRPr lang="en-US" altLang="en-US"/>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chemeClr val="bg2"/>
                </a:solidFill>
              </a:defRPr>
            </a:lvl1pPr>
          </a:lstStyle>
          <a:p>
            <a:pPr>
              <a:defRPr/>
            </a:pPr>
            <a:endParaRPr lang="en-US" altLang="en-US"/>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chemeClr val="bg2"/>
                </a:solidFill>
              </a:defRPr>
            </a:lvl1pPr>
          </a:lstStyle>
          <a:p>
            <a:pPr>
              <a:defRPr/>
            </a:pPr>
            <a:endParaRPr lang="en-US" alt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Palatino Linotype" pitchFamily="18" charset="0"/>
        </a:defRPr>
      </a:lvl2pPr>
      <a:lvl3pPr algn="l" rtl="0" eaLnBrk="0" fontAlgn="base" hangingPunct="0">
        <a:spcBef>
          <a:spcPct val="0"/>
        </a:spcBef>
        <a:spcAft>
          <a:spcPct val="0"/>
        </a:spcAft>
        <a:defRPr sz="4600">
          <a:solidFill>
            <a:schemeClr val="tx2"/>
          </a:solidFill>
          <a:latin typeface="Palatino Linotype" pitchFamily="18" charset="0"/>
        </a:defRPr>
      </a:lvl3pPr>
      <a:lvl4pPr algn="l" rtl="0" eaLnBrk="0" fontAlgn="base" hangingPunct="0">
        <a:spcBef>
          <a:spcPct val="0"/>
        </a:spcBef>
        <a:spcAft>
          <a:spcPct val="0"/>
        </a:spcAft>
        <a:defRPr sz="4600">
          <a:solidFill>
            <a:schemeClr val="tx2"/>
          </a:solidFill>
          <a:latin typeface="Palatino Linotype" pitchFamily="18" charset="0"/>
        </a:defRPr>
      </a:lvl4pPr>
      <a:lvl5pPr algn="l" rtl="0" eaLnBrk="0" fontAlgn="base" hangingPunct="0">
        <a:spcBef>
          <a:spcPct val="0"/>
        </a:spcBef>
        <a:spcAft>
          <a:spcPct val="0"/>
        </a:spcAft>
        <a:defRPr sz="4600">
          <a:solidFill>
            <a:schemeClr val="tx2"/>
          </a:solidFill>
          <a:latin typeface="Palatino Linotype" pitchFamily="18" charset="0"/>
        </a:defRPr>
      </a:lvl5pPr>
      <a:lvl6pPr marL="457200" algn="l" rtl="0" fontAlgn="base">
        <a:spcBef>
          <a:spcPct val="0"/>
        </a:spcBef>
        <a:spcAft>
          <a:spcPct val="0"/>
        </a:spcAft>
        <a:defRPr sz="4600">
          <a:solidFill>
            <a:schemeClr val="tx2"/>
          </a:solidFill>
          <a:latin typeface="Palatino Linotype" pitchFamily="18" charset="0"/>
        </a:defRPr>
      </a:lvl6pPr>
      <a:lvl7pPr marL="914400" algn="l" rtl="0" fontAlgn="base">
        <a:spcBef>
          <a:spcPct val="0"/>
        </a:spcBef>
        <a:spcAft>
          <a:spcPct val="0"/>
        </a:spcAft>
        <a:defRPr sz="4600">
          <a:solidFill>
            <a:schemeClr val="tx2"/>
          </a:solidFill>
          <a:latin typeface="Palatino Linotype" pitchFamily="18" charset="0"/>
        </a:defRPr>
      </a:lvl7pPr>
      <a:lvl8pPr marL="1371600" algn="l" rtl="0" fontAlgn="base">
        <a:spcBef>
          <a:spcPct val="0"/>
        </a:spcBef>
        <a:spcAft>
          <a:spcPct val="0"/>
        </a:spcAft>
        <a:defRPr sz="4600">
          <a:solidFill>
            <a:schemeClr val="tx2"/>
          </a:solidFill>
          <a:latin typeface="Palatino Linotype" pitchFamily="18" charset="0"/>
        </a:defRPr>
      </a:lvl8pPr>
      <a:lvl9pPr marL="1828800" algn="l" rtl="0" fontAlgn="base">
        <a:spcBef>
          <a:spcPct val="0"/>
        </a:spcBef>
        <a:spcAft>
          <a:spcPct val="0"/>
        </a:spcAft>
        <a:defRPr sz="4600">
          <a:solidFill>
            <a:schemeClr val="tx2"/>
          </a:solidFill>
          <a:latin typeface="Palatino Linotype" pitchFamily="18" charset="0"/>
        </a:defRPr>
      </a:lvl9pPr>
    </p:titleStyle>
    <p:bodyStyle>
      <a:lvl1pPr marL="342900" indent="-228600" algn="l" rtl="0" eaLnBrk="0" fontAlgn="base" hangingPunct="0">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AC956E"/>
        </a:buClr>
        <a:buFont typeface="Arial"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808DA9"/>
        </a:buClr>
        <a:buFont typeface="Arial"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424E5B"/>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arhs.arps.org/academics/course_registration"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woodruffn@arps.or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mudiej@arps.or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066800"/>
            <a:ext cx="7543800" cy="3048000"/>
          </a:xfrm>
        </p:spPr>
        <p:txBody>
          <a:bodyPr/>
          <a:lstStyle/>
          <a:p>
            <a:r>
              <a:rPr lang="en-US" dirty="0" smtClean="0"/>
              <a:t>Course registration in the new semester schedule at ARHS</a:t>
            </a:r>
            <a:endParaRPr lang="en-US" dirty="0"/>
          </a:p>
        </p:txBody>
      </p:sp>
      <p:sp>
        <p:nvSpPr>
          <p:cNvPr id="5" name="Subtitle 4"/>
          <p:cNvSpPr>
            <a:spLocks noGrp="1"/>
          </p:cNvSpPr>
          <p:nvPr>
            <p:ph type="subTitle" idx="1"/>
          </p:nvPr>
        </p:nvSpPr>
        <p:spPr/>
        <p:txBody>
          <a:bodyPr/>
          <a:lstStyle/>
          <a:p>
            <a:r>
              <a:rPr lang="en-US" dirty="0" smtClean="0"/>
              <a:t>Wednesday, January 27, 2016</a:t>
            </a:r>
            <a:endParaRPr lang="en-US" dirty="0"/>
          </a:p>
        </p:txBody>
      </p:sp>
    </p:spTree>
    <p:extLst>
      <p:ext uri="{BB962C8B-B14F-4D97-AF65-F5344CB8AC3E}">
        <p14:creationId xmlns:p14="http://schemas.microsoft.com/office/powerpoint/2010/main" val="28508268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fontAlgn="auto" hangingPunct="1">
              <a:spcAft>
                <a:spcPts val="0"/>
              </a:spcAft>
              <a:defRPr/>
            </a:pPr>
            <a:r>
              <a:rPr lang="en-US" sz="3200" dirty="0" smtClean="0"/>
              <a:t>Course Registration Overview</a:t>
            </a:r>
            <a:endParaRPr lang="en-US" sz="3200" dirty="0"/>
          </a:p>
        </p:txBody>
      </p:sp>
      <p:sp>
        <p:nvSpPr>
          <p:cNvPr id="3" name="Content Placeholder 2"/>
          <p:cNvSpPr>
            <a:spLocks noGrp="1"/>
          </p:cNvSpPr>
          <p:nvPr>
            <p:ph idx="1"/>
          </p:nvPr>
        </p:nvSpPr>
        <p:spPr>
          <a:xfrm>
            <a:off x="457200" y="1295400"/>
            <a:ext cx="7620000" cy="4800600"/>
          </a:xfrm>
        </p:spPr>
        <p:txBody>
          <a:bodyPr/>
          <a:lstStyle/>
          <a:p>
            <a:pPr>
              <a:defRPr/>
            </a:pPr>
            <a:r>
              <a:rPr lang="en-US" dirty="0" smtClean="0"/>
              <a:t>We build an entirely new master schedule each year</a:t>
            </a:r>
          </a:p>
          <a:p>
            <a:pPr>
              <a:defRPr/>
            </a:pPr>
            <a:r>
              <a:rPr lang="en-US" dirty="0" smtClean="0"/>
              <a:t>We build the schedule around student requests</a:t>
            </a:r>
          </a:p>
          <a:p>
            <a:pPr>
              <a:defRPr/>
            </a:pPr>
            <a:r>
              <a:rPr lang="en-US" dirty="0" smtClean="0"/>
              <a:t>Essential that we receive accurate information during course registration</a:t>
            </a:r>
          </a:p>
          <a:p>
            <a:pPr marL="114300" indent="0">
              <a:buFont typeface="Arial" charset="0"/>
              <a:buNone/>
              <a:defRPr/>
            </a:pPr>
            <a:endParaRPr lang="en-US" dirty="0" smtClean="0"/>
          </a:p>
          <a:p>
            <a:pPr marL="114300" indent="0">
              <a:buFont typeface="Arial" charset="0"/>
              <a:buNone/>
              <a:defRPr/>
            </a:pPr>
            <a:r>
              <a:rPr lang="en-US" b="1" dirty="0" smtClean="0"/>
              <a:t>Round 1: February/March (Course Registration)</a:t>
            </a:r>
          </a:p>
          <a:p>
            <a:pPr>
              <a:defRPr/>
            </a:pPr>
            <a:r>
              <a:rPr lang="en-US" dirty="0" smtClean="0"/>
              <a:t>Collecting </a:t>
            </a:r>
            <a:r>
              <a:rPr lang="en-US" u="sng" dirty="0"/>
              <a:t>r</a:t>
            </a:r>
            <a:r>
              <a:rPr lang="en-US" u="sng" dirty="0" smtClean="0"/>
              <a:t>equests</a:t>
            </a:r>
          </a:p>
          <a:p>
            <a:pPr>
              <a:defRPr/>
            </a:pPr>
            <a:r>
              <a:rPr lang="en-US" dirty="0" smtClean="0"/>
              <a:t>Online for grades 9-11; On paper for grade 8</a:t>
            </a:r>
          </a:p>
          <a:p>
            <a:pPr>
              <a:defRPr/>
            </a:pPr>
            <a:r>
              <a:rPr lang="en-US" dirty="0" smtClean="0"/>
              <a:t>NOT a first-come, first serve system</a:t>
            </a:r>
          </a:p>
          <a:p>
            <a:pPr>
              <a:defRPr/>
            </a:pPr>
            <a:r>
              <a:rPr lang="en-US" dirty="0" smtClean="0"/>
              <a:t>Data collected helps us to determine how many sections of each course will run</a:t>
            </a:r>
          </a:p>
          <a:p>
            <a:pPr>
              <a:defRPr/>
            </a:pPr>
            <a:r>
              <a:rPr lang="en-US" dirty="0" smtClean="0"/>
              <a:t>Allows us to develop preliminary teaching assignments</a:t>
            </a:r>
          </a:p>
          <a:p>
            <a:pPr marL="114300" indent="0">
              <a:buFont typeface="Arial" charset="0"/>
              <a:buNone/>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274638"/>
            <a:ext cx="7620000" cy="868362"/>
          </a:xfrm>
        </p:spPr>
        <p:txBody>
          <a:bodyPr/>
          <a:lstStyle/>
          <a:p>
            <a:pPr eaLnBrk="1" fontAlgn="auto" hangingPunct="1">
              <a:spcAft>
                <a:spcPts val="0"/>
              </a:spcAft>
              <a:defRPr/>
            </a:pPr>
            <a:r>
              <a:rPr lang="en-US" sz="3200" dirty="0" smtClean="0"/>
              <a:t>Course Registration Overview (2)</a:t>
            </a:r>
            <a:endParaRPr lang="en-US" sz="3200" dirty="0"/>
          </a:p>
        </p:txBody>
      </p:sp>
      <p:sp>
        <p:nvSpPr>
          <p:cNvPr id="3" name="Content Placeholder 2"/>
          <p:cNvSpPr>
            <a:spLocks noGrp="1"/>
          </p:cNvSpPr>
          <p:nvPr>
            <p:ph idx="1"/>
          </p:nvPr>
        </p:nvSpPr>
        <p:spPr>
          <a:xfrm>
            <a:off x="457200" y="1219200"/>
            <a:ext cx="7620000" cy="4648200"/>
          </a:xfrm>
        </p:spPr>
        <p:txBody>
          <a:bodyPr/>
          <a:lstStyle/>
          <a:p>
            <a:pPr marL="114300" indent="0">
              <a:buFont typeface="Arial" charset="0"/>
              <a:buNone/>
              <a:defRPr/>
            </a:pPr>
            <a:r>
              <a:rPr lang="en-US" b="1" dirty="0" smtClean="0"/>
              <a:t>Round 2: May (Course Verification)</a:t>
            </a:r>
          </a:p>
          <a:p>
            <a:pPr>
              <a:defRPr/>
            </a:pPr>
            <a:r>
              <a:rPr lang="en-US" dirty="0" smtClean="0"/>
              <a:t>Students receive paper printouts containing their requests for the following year</a:t>
            </a:r>
          </a:p>
          <a:p>
            <a:pPr>
              <a:defRPr/>
            </a:pPr>
            <a:r>
              <a:rPr lang="en-US" dirty="0" smtClean="0"/>
              <a:t>Students check requests for accuracy</a:t>
            </a:r>
          </a:p>
          <a:p>
            <a:pPr>
              <a:defRPr/>
            </a:pPr>
            <a:r>
              <a:rPr lang="en-US" dirty="0" smtClean="0"/>
              <a:t>Students may revise requests based on new information (T2 grades, consultation with T3 teachers</a:t>
            </a:r>
            <a:r>
              <a:rPr lang="en-US" dirty="0"/>
              <a:t> </a:t>
            </a:r>
            <a:r>
              <a:rPr lang="en-US" dirty="0" smtClean="0"/>
              <a:t>or counselors, </a:t>
            </a:r>
            <a:r>
              <a:rPr lang="en-US" dirty="0" err="1" smtClean="0"/>
              <a:t>etc</a:t>
            </a:r>
            <a:r>
              <a:rPr lang="en-US" dirty="0" smtClean="0"/>
              <a:t>)</a:t>
            </a:r>
          </a:p>
          <a:p>
            <a:pPr>
              <a:defRPr/>
            </a:pPr>
            <a:r>
              <a:rPr lang="en-US" b="1" dirty="0" smtClean="0"/>
              <a:t>Last chance to make changes before we begin building the master schedule.</a:t>
            </a:r>
            <a:endParaRPr lang="en-US" dirty="0" smtClean="0"/>
          </a:p>
          <a:p>
            <a:pPr>
              <a:defRPr/>
            </a:pPr>
            <a:endParaRPr lang="en-US" dirty="0" smtClean="0"/>
          </a:p>
          <a:p>
            <a:pPr marL="114300" indent="0">
              <a:buFont typeface="Arial" charset="0"/>
              <a:buNone/>
              <a:defRP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7200" y="457200"/>
            <a:ext cx="7772400" cy="609600"/>
          </a:xfrm>
        </p:spPr>
        <p:txBody>
          <a:bodyPr/>
          <a:lstStyle/>
          <a:p>
            <a:pPr eaLnBrk="1" fontAlgn="auto" hangingPunct="1">
              <a:spcAft>
                <a:spcPts val="0"/>
              </a:spcAft>
              <a:defRPr/>
            </a:pPr>
            <a:r>
              <a:rPr lang="en-US" sz="3200" dirty="0" smtClean="0"/>
              <a:t>ARHS Course Registration </a:t>
            </a:r>
            <a:r>
              <a:rPr lang="en-US" sz="3200" dirty="0"/>
              <a:t>Timeline</a:t>
            </a:r>
          </a:p>
        </p:txBody>
      </p:sp>
      <p:sp>
        <p:nvSpPr>
          <p:cNvPr id="2051" name="Rectangle 3"/>
          <p:cNvSpPr>
            <a:spLocks noGrp="1" noChangeArrowheads="1"/>
          </p:cNvSpPr>
          <p:nvPr>
            <p:ph type="subTitle" idx="1"/>
          </p:nvPr>
        </p:nvSpPr>
        <p:spPr>
          <a:xfrm>
            <a:off x="76200" y="1143000"/>
            <a:ext cx="8305800" cy="5334000"/>
          </a:xfrm>
        </p:spPr>
        <p:txBody>
          <a:bodyPr>
            <a:normAutofit fontScale="47500" lnSpcReduction="20000"/>
          </a:bodyPr>
          <a:lstStyle/>
          <a:p>
            <a:pPr eaLnBrk="1" hangingPunct="1">
              <a:lnSpc>
                <a:spcPct val="80000"/>
              </a:lnSpc>
              <a:defRPr/>
            </a:pPr>
            <a:endParaRPr lang="en-US" altLang="en-US" sz="2400" b="1" u="sng" dirty="0" smtClean="0">
              <a:solidFill>
                <a:schemeClr val="tx1"/>
              </a:solidFill>
            </a:endParaRPr>
          </a:p>
          <a:p>
            <a:pPr eaLnBrk="1" hangingPunct="1">
              <a:lnSpc>
                <a:spcPct val="110000"/>
              </a:lnSpc>
              <a:spcBef>
                <a:spcPts val="0"/>
              </a:spcBef>
              <a:spcAft>
                <a:spcPts val="600"/>
              </a:spcAft>
              <a:defRPr/>
            </a:pPr>
            <a:r>
              <a:rPr lang="en-US" altLang="en-US" sz="3300" b="1" dirty="0" smtClean="0">
                <a:solidFill>
                  <a:schemeClr val="tx1"/>
                </a:solidFill>
              </a:rPr>
              <a:t>February:</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3300" dirty="0" smtClean="0">
                <a:solidFill>
                  <a:schemeClr val="tx1"/>
                </a:solidFill>
              </a:rPr>
              <a:t>Thursday 2/18: </a:t>
            </a:r>
            <a:r>
              <a:rPr lang="en-US" altLang="en-US" sz="3300" dirty="0">
                <a:solidFill>
                  <a:schemeClr val="tx1"/>
                </a:solidFill>
              </a:rPr>
              <a:t>R</a:t>
            </a:r>
            <a:r>
              <a:rPr lang="en-US" altLang="en-US" sz="3300" dirty="0" smtClean="0">
                <a:solidFill>
                  <a:schemeClr val="tx1"/>
                </a:solidFill>
              </a:rPr>
              <a:t>egistration information mailed to families</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3300" dirty="0" smtClean="0">
                <a:solidFill>
                  <a:schemeClr val="tx1"/>
                </a:solidFill>
              </a:rPr>
              <a:t>Monday 2/22: Students receive registration materials in advisory</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3300" dirty="0" smtClean="0">
                <a:solidFill>
                  <a:schemeClr val="tx1"/>
                </a:solidFill>
              </a:rPr>
              <a:t>Monday 2/22 – Friday 2/26: Online registration </a:t>
            </a:r>
            <a:r>
              <a:rPr lang="en-US" altLang="en-US" sz="3300" dirty="0">
                <a:solidFill>
                  <a:schemeClr val="tx1"/>
                </a:solidFill>
              </a:rPr>
              <a:t>p</a:t>
            </a:r>
            <a:r>
              <a:rPr lang="en-US" altLang="en-US" sz="3300" dirty="0" smtClean="0">
                <a:solidFill>
                  <a:schemeClr val="tx1"/>
                </a:solidFill>
              </a:rPr>
              <a:t>eriod for </a:t>
            </a:r>
            <a:r>
              <a:rPr lang="en-US" altLang="en-US" sz="3300" dirty="0">
                <a:solidFill>
                  <a:schemeClr val="tx1"/>
                </a:solidFill>
              </a:rPr>
              <a:t>r</a:t>
            </a:r>
            <a:r>
              <a:rPr lang="en-US" altLang="en-US" sz="3300" dirty="0" smtClean="0">
                <a:solidFill>
                  <a:schemeClr val="tx1"/>
                </a:solidFill>
              </a:rPr>
              <a:t>ising 10</a:t>
            </a:r>
            <a:r>
              <a:rPr lang="en-US" altLang="en-US" sz="3300" baseline="30000" dirty="0" smtClean="0">
                <a:solidFill>
                  <a:schemeClr val="tx1"/>
                </a:solidFill>
              </a:rPr>
              <a:t>th</a:t>
            </a:r>
            <a:r>
              <a:rPr lang="en-US" altLang="en-US" sz="3300" dirty="0" smtClean="0">
                <a:solidFill>
                  <a:schemeClr val="tx1"/>
                </a:solidFill>
              </a:rPr>
              <a:t>, 11</a:t>
            </a:r>
            <a:r>
              <a:rPr lang="en-US" altLang="en-US" sz="3300" baseline="30000" dirty="0" smtClean="0">
                <a:solidFill>
                  <a:schemeClr val="tx1"/>
                </a:solidFill>
              </a:rPr>
              <a:t>th</a:t>
            </a:r>
            <a:r>
              <a:rPr lang="en-US" altLang="en-US" sz="3300" dirty="0" smtClean="0">
                <a:solidFill>
                  <a:schemeClr val="tx1"/>
                </a:solidFill>
              </a:rPr>
              <a:t>, and 12</a:t>
            </a:r>
            <a:r>
              <a:rPr lang="en-US" altLang="en-US" sz="3300" baseline="30000" dirty="0" smtClean="0">
                <a:solidFill>
                  <a:schemeClr val="tx1"/>
                </a:solidFill>
              </a:rPr>
              <a:t>th</a:t>
            </a:r>
            <a:r>
              <a:rPr lang="en-US" altLang="en-US" sz="3300" dirty="0" smtClean="0">
                <a:solidFill>
                  <a:schemeClr val="tx1"/>
                </a:solidFill>
              </a:rPr>
              <a:t> graders</a:t>
            </a:r>
          </a:p>
          <a:p>
            <a:pPr eaLnBrk="1" hangingPunct="1">
              <a:lnSpc>
                <a:spcPct val="110000"/>
              </a:lnSpc>
              <a:spcBef>
                <a:spcPts val="0"/>
              </a:spcBef>
              <a:spcAft>
                <a:spcPts val="600"/>
              </a:spcAft>
              <a:defRPr/>
            </a:pPr>
            <a:endParaRPr lang="en-US" altLang="en-US" sz="3300" b="1" dirty="0" smtClean="0">
              <a:solidFill>
                <a:schemeClr val="tx1"/>
              </a:solidFill>
            </a:endParaRPr>
          </a:p>
          <a:p>
            <a:pPr eaLnBrk="1" hangingPunct="1">
              <a:lnSpc>
                <a:spcPct val="110000"/>
              </a:lnSpc>
              <a:spcBef>
                <a:spcPts val="0"/>
              </a:spcBef>
              <a:spcAft>
                <a:spcPts val="600"/>
              </a:spcAft>
              <a:defRPr/>
            </a:pPr>
            <a:r>
              <a:rPr lang="en-US" altLang="en-US" sz="3300" b="1" dirty="0" smtClean="0">
                <a:solidFill>
                  <a:schemeClr val="tx1"/>
                </a:solidFill>
              </a:rPr>
              <a:t>March / April:</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3300" dirty="0">
                <a:solidFill>
                  <a:schemeClr val="tx1"/>
                </a:solidFill>
              </a:rPr>
              <a:t>Guidance Counselors will </a:t>
            </a:r>
            <a:r>
              <a:rPr lang="en-US" altLang="en-US" sz="3300" dirty="0" smtClean="0">
                <a:solidFill>
                  <a:schemeClr val="tx1"/>
                </a:solidFill>
              </a:rPr>
              <a:t>meet with rising </a:t>
            </a:r>
            <a:r>
              <a:rPr lang="en-US" altLang="en-US" sz="3300" dirty="0">
                <a:solidFill>
                  <a:schemeClr val="tx1"/>
                </a:solidFill>
              </a:rPr>
              <a:t>10</a:t>
            </a:r>
            <a:r>
              <a:rPr lang="en-US" altLang="en-US" sz="3300" baseline="30000" dirty="0">
                <a:solidFill>
                  <a:schemeClr val="tx1"/>
                </a:solidFill>
              </a:rPr>
              <a:t>th</a:t>
            </a:r>
            <a:r>
              <a:rPr lang="en-US" altLang="en-US" sz="3300" dirty="0">
                <a:solidFill>
                  <a:schemeClr val="tx1"/>
                </a:solidFill>
              </a:rPr>
              <a:t>, 11</a:t>
            </a:r>
            <a:r>
              <a:rPr lang="en-US" altLang="en-US" sz="3300" baseline="30000" dirty="0">
                <a:solidFill>
                  <a:schemeClr val="tx1"/>
                </a:solidFill>
              </a:rPr>
              <a:t>th</a:t>
            </a:r>
            <a:r>
              <a:rPr lang="en-US" altLang="en-US" sz="3300" dirty="0">
                <a:solidFill>
                  <a:schemeClr val="tx1"/>
                </a:solidFill>
              </a:rPr>
              <a:t>, and 12</a:t>
            </a:r>
            <a:r>
              <a:rPr lang="en-US" altLang="en-US" sz="3300" baseline="30000" dirty="0">
                <a:solidFill>
                  <a:schemeClr val="tx1"/>
                </a:solidFill>
              </a:rPr>
              <a:t>th</a:t>
            </a:r>
            <a:r>
              <a:rPr lang="en-US" altLang="en-US" sz="3300" dirty="0">
                <a:solidFill>
                  <a:schemeClr val="tx1"/>
                </a:solidFill>
              </a:rPr>
              <a:t> graders </a:t>
            </a:r>
            <a:r>
              <a:rPr lang="en-US" altLang="en-US" sz="3300" dirty="0" smtClean="0">
                <a:solidFill>
                  <a:schemeClr val="tx1"/>
                </a:solidFill>
              </a:rPr>
              <a:t>individually during </a:t>
            </a:r>
            <a:r>
              <a:rPr lang="en-US" altLang="en-US" sz="3300" dirty="0">
                <a:solidFill>
                  <a:schemeClr val="tx1"/>
                </a:solidFill>
              </a:rPr>
              <a:t>Directed </a:t>
            </a:r>
            <a:r>
              <a:rPr lang="en-US" altLang="en-US" sz="3300" dirty="0" smtClean="0">
                <a:solidFill>
                  <a:schemeClr val="tx1"/>
                </a:solidFill>
              </a:rPr>
              <a:t>Studies, Academic Skills classes and </a:t>
            </a:r>
            <a:r>
              <a:rPr lang="en-US" altLang="en-US" sz="3300" dirty="0">
                <a:solidFill>
                  <a:schemeClr val="tx1"/>
                </a:solidFill>
              </a:rPr>
              <a:t>English </a:t>
            </a:r>
            <a:r>
              <a:rPr lang="en-US" altLang="en-US" sz="3300" dirty="0" smtClean="0">
                <a:solidFill>
                  <a:schemeClr val="tx1"/>
                </a:solidFill>
              </a:rPr>
              <a:t>classes to review course requests</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3300" dirty="0" smtClean="0">
                <a:solidFill>
                  <a:schemeClr val="tx1"/>
                </a:solidFill>
              </a:rPr>
              <a:t>Monday and Tuesday 3/7 and 3/8 HS Guidance Counselors present to MS advisories</a:t>
            </a:r>
            <a:endParaRPr lang="en-US" altLang="en-US" sz="3300" dirty="0">
              <a:solidFill>
                <a:schemeClr val="tx1"/>
              </a:solidFill>
            </a:endParaRP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3300" dirty="0" smtClean="0">
                <a:solidFill>
                  <a:schemeClr val="tx1"/>
                </a:solidFill>
              </a:rPr>
              <a:t>Wednesday 3/9: 8</a:t>
            </a:r>
            <a:r>
              <a:rPr lang="en-US" altLang="en-US" sz="3300" baseline="30000" dirty="0" smtClean="0">
                <a:solidFill>
                  <a:schemeClr val="tx1"/>
                </a:solidFill>
              </a:rPr>
              <a:t>th</a:t>
            </a:r>
            <a:r>
              <a:rPr lang="en-US" altLang="en-US" sz="3300" dirty="0" smtClean="0">
                <a:solidFill>
                  <a:schemeClr val="tx1"/>
                </a:solidFill>
              </a:rPr>
              <a:t> Grade Parent’s Night</a:t>
            </a:r>
          </a:p>
          <a:p>
            <a:pPr marL="800100" lvl="1" indent="-342900" algn="l" eaLnBrk="1" hangingPunct="1">
              <a:lnSpc>
                <a:spcPct val="110000"/>
              </a:lnSpc>
              <a:spcBef>
                <a:spcPts val="0"/>
              </a:spcBef>
              <a:spcAft>
                <a:spcPts val="600"/>
              </a:spcAft>
              <a:buFont typeface="Arial" panose="020B0604020202020204" pitchFamily="34" charset="0"/>
              <a:buChar char="•"/>
              <a:defRPr/>
            </a:pPr>
            <a:r>
              <a:rPr lang="en-US" altLang="en-US" sz="3300" dirty="0" smtClean="0">
                <a:solidFill>
                  <a:schemeClr val="tx1"/>
                </a:solidFill>
              </a:rPr>
              <a:t>6:15-7:00 – Families of 8</a:t>
            </a:r>
            <a:r>
              <a:rPr lang="en-US" altLang="en-US" sz="3300" baseline="30000" dirty="0" smtClean="0">
                <a:solidFill>
                  <a:schemeClr val="tx1"/>
                </a:solidFill>
              </a:rPr>
              <a:t>th</a:t>
            </a:r>
            <a:r>
              <a:rPr lang="en-US" altLang="en-US" sz="3300" dirty="0" smtClean="0">
                <a:solidFill>
                  <a:schemeClr val="tx1"/>
                </a:solidFill>
              </a:rPr>
              <a:t> grade students with IEPs (ARHS Library)</a:t>
            </a:r>
          </a:p>
          <a:p>
            <a:pPr marL="800100" lvl="1" indent="-342900" algn="l" eaLnBrk="1" hangingPunct="1">
              <a:lnSpc>
                <a:spcPct val="110000"/>
              </a:lnSpc>
              <a:spcBef>
                <a:spcPts val="0"/>
              </a:spcBef>
              <a:spcAft>
                <a:spcPts val="600"/>
              </a:spcAft>
              <a:buFont typeface="Arial" panose="020B0604020202020204" pitchFamily="34" charset="0"/>
              <a:buChar char="•"/>
              <a:defRPr/>
            </a:pPr>
            <a:r>
              <a:rPr lang="en-US" altLang="en-US" sz="3300" dirty="0" smtClean="0">
                <a:solidFill>
                  <a:schemeClr val="tx1"/>
                </a:solidFill>
              </a:rPr>
              <a:t>7:00-8:30 – All 8</a:t>
            </a:r>
            <a:r>
              <a:rPr lang="en-US" altLang="en-US" sz="3300" baseline="30000" dirty="0" smtClean="0">
                <a:solidFill>
                  <a:schemeClr val="tx1"/>
                </a:solidFill>
              </a:rPr>
              <a:t>th</a:t>
            </a:r>
            <a:r>
              <a:rPr lang="en-US" altLang="en-US" sz="3300" dirty="0" smtClean="0">
                <a:solidFill>
                  <a:schemeClr val="tx1"/>
                </a:solidFill>
              </a:rPr>
              <a:t> grade </a:t>
            </a:r>
            <a:r>
              <a:rPr lang="en-US" altLang="en-US" sz="3300" dirty="0">
                <a:solidFill>
                  <a:schemeClr val="tx1"/>
                </a:solidFill>
              </a:rPr>
              <a:t>f</a:t>
            </a:r>
            <a:r>
              <a:rPr lang="en-US" altLang="en-US" sz="3300" dirty="0" smtClean="0">
                <a:solidFill>
                  <a:schemeClr val="tx1"/>
                </a:solidFill>
              </a:rPr>
              <a:t>amilies (ARHS Auditorium) </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3300" dirty="0" smtClean="0">
                <a:solidFill>
                  <a:schemeClr val="tx1"/>
                </a:solidFill>
              </a:rPr>
              <a:t>Thursday 3/10 HS Elective teachers present to 8</a:t>
            </a:r>
            <a:r>
              <a:rPr lang="en-US" altLang="en-US" sz="3300" baseline="30000" dirty="0" smtClean="0">
                <a:solidFill>
                  <a:schemeClr val="tx1"/>
                </a:solidFill>
              </a:rPr>
              <a:t>th</a:t>
            </a:r>
            <a:r>
              <a:rPr lang="en-US" altLang="en-US" sz="3300" dirty="0" smtClean="0">
                <a:solidFill>
                  <a:schemeClr val="tx1"/>
                </a:solidFill>
              </a:rPr>
              <a:t> grade</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3300" dirty="0" smtClean="0">
                <a:solidFill>
                  <a:schemeClr val="tx1"/>
                </a:solidFill>
              </a:rPr>
              <a:t>Paper registration for </a:t>
            </a:r>
            <a:r>
              <a:rPr lang="en-US" altLang="en-US" sz="3300" dirty="0">
                <a:solidFill>
                  <a:schemeClr val="tx1"/>
                </a:solidFill>
              </a:rPr>
              <a:t>r</a:t>
            </a:r>
            <a:r>
              <a:rPr lang="en-US" altLang="en-US" sz="3300" dirty="0" smtClean="0">
                <a:solidFill>
                  <a:schemeClr val="tx1"/>
                </a:solidFill>
              </a:rPr>
              <a:t>ising 9</a:t>
            </a:r>
            <a:r>
              <a:rPr lang="en-US" altLang="en-US" sz="3300" baseline="30000" dirty="0" smtClean="0">
                <a:solidFill>
                  <a:schemeClr val="tx1"/>
                </a:solidFill>
              </a:rPr>
              <a:t>th</a:t>
            </a:r>
            <a:r>
              <a:rPr lang="en-US" altLang="en-US" sz="3300" dirty="0" smtClean="0">
                <a:solidFill>
                  <a:schemeClr val="tx1"/>
                </a:solidFill>
              </a:rPr>
              <a:t> Graders (due by Friday 3/25)</a:t>
            </a:r>
          </a:p>
          <a:p>
            <a:pPr eaLnBrk="1" hangingPunct="1">
              <a:lnSpc>
                <a:spcPct val="80000"/>
              </a:lnSpc>
              <a:defRPr/>
            </a:pPr>
            <a:endParaRPr lang="en-US" altLang="en-US" sz="1400" u="sng" dirty="0" smtClean="0">
              <a:solidFill>
                <a:srgbClr val="898989"/>
              </a:solidFill>
            </a:endParaRPr>
          </a:p>
          <a:p>
            <a:pPr eaLnBrk="1" hangingPunct="1">
              <a:lnSpc>
                <a:spcPct val="80000"/>
              </a:lnSpc>
              <a:buFont typeface="Wingdings" pitchFamily="2" charset="2"/>
              <a:buChar char="§"/>
              <a:defRPr/>
            </a:pPr>
            <a:endParaRPr lang="en-US" altLang="en-US" sz="1600" dirty="0" smtClean="0">
              <a:solidFill>
                <a:srgbClr val="898989"/>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7200" y="457200"/>
            <a:ext cx="7772400" cy="609600"/>
          </a:xfrm>
        </p:spPr>
        <p:txBody>
          <a:bodyPr/>
          <a:lstStyle/>
          <a:p>
            <a:pPr eaLnBrk="1" fontAlgn="auto" hangingPunct="1">
              <a:spcAft>
                <a:spcPts val="0"/>
              </a:spcAft>
              <a:defRPr/>
            </a:pPr>
            <a:r>
              <a:rPr lang="en-US" sz="3200" dirty="0" smtClean="0"/>
              <a:t>ARHS Course Registration </a:t>
            </a:r>
            <a:r>
              <a:rPr lang="en-US" sz="3200" dirty="0"/>
              <a:t>Timeline</a:t>
            </a:r>
          </a:p>
        </p:txBody>
      </p:sp>
      <p:sp>
        <p:nvSpPr>
          <p:cNvPr id="2051" name="Rectangle 3"/>
          <p:cNvSpPr>
            <a:spLocks noGrp="1" noChangeArrowheads="1"/>
          </p:cNvSpPr>
          <p:nvPr>
            <p:ph type="subTitle" idx="1"/>
          </p:nvPr>
        </p:nvSpPr>
        <p:spPr>
          <a:xfrm>
            <a:off x="76200" y="1143000"/>
            <a:ext cx="8305800" cy="5181600"/>
          </a:xfrm>
        </p:spPr>
        <p:txBody>
          <a:bodyPr>
            <a:normAutofit fontScale="77500" lnSpcReduction="20000"/>
          </a:bodyPr>
          <a:lstStyle/>
          <a:p>
            <a:pPr eaLnBrk="1" hangingPunct="1">
              <a:lnSpc>
                <a:spcPct val="80000"/>
              </a:lnSpc>
              <a:defRPr/>
            </a:pPr>
            <a:endParaRPr lang="en-US" altLang="en-US" sz="2400" b="1" u="sng" dirty="0" smtClean="0">
              <a:solidFill>
                <a:schemeClr val="tx1"/>
              </a:solidFill>
            </a:endParaRPr>
          </a:p>
          <a:p>
            <a:pPr eaLnBrk="1" hangingPunct="1">
              <a:lnSpc>
                <a:spcPct val="110000"/>
              </a:lnSpc>
              <a:spcBef>
                <a:spcPts val="0"/>
              </a:spcBef>
              <a:spcAft>
                <a:spcPts val="600"/>
              </a:spcAft>
              <a:defRPr/>
            </a:pPr>
            <a:r>
              <a:rPr lang="en-US" altLang="en-US" sz="2400" b="1" dirty="0" smtClean="0">
                <a:solidFill>
                  <a:schemeClr val="tx1"/>
                </a:solidFill>
              </a:rPr>
              <a:t>May:</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Monday 5/9: MS Course Verification Forms distributed</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Thursday 5/12: HS Course Verification Forms distributed in A period</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Friday 5/20: Course Verification Forms due for both MS and HS</a:t>
            </a:r>
          </a:p>
          <a:p>
            <a:pPr eaLnBrk="1" hangingPunct="1">
              <a:lnSpc>
                <a:spcPct val="110000"/>
              </a:lnSpc>
              <a:spcBef>
                <a:spcPts val="0"/>
              </a:spcBef>
              <a:spcAft>
                <a:spcPts val="600"/>
              </a:spcAft>
              <a:defRPr/>
            </a:pPr>
            <a:endParaRPr lang="en-US" altLang="en-US" sz="2400" dirty="0">
              <a:solidFill>
                <a:schemeClr val="tx1"/>
              </a:solidFill>
            </a:endParaRPr>
          </a:p>
          <a:p>
            <a:pPr eaLnBrk="1" hangingPunct="1">
              <a:lnSpc>
                <a:spcPct val="110000"/>
              </a:lnSpc>
              <a:spcBef>
                <a:spcPts val="0"/>
              </a:spcBef>
              <a:spcAft>
                <a:spcPts val="600"/>
              </a:spcAft>
              <a:defRPr/>
            </a:pPr>
            <a:r>
              <a:rPr lang="en-US" altLang="en-US" sz="2400" b="1" dirty="0" smtClean="0">
                <a:solidFill>
                  <a:schemeClr val="tx1"/>
                </a:solidFill>
              </a:rPr>
              <a:t>June:</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Before the last day of school, students will be notified about any irresolvable scheduling conflicts</a:t>
            </a:r>
          </a:p>
          <a:p>
            <a:pPr eaLnBrk="1" hangingPunct="1">
              <a:lnSpc>
                <a:spcPct val="110000"/>
              </a:lnSpc>
              <a:spcBef>
                <a:spcPts val="0"/>
              </a:spcBef>
              <a:spcAft>
                <a:spcPts val="600"/>
              </a:spcAft>
              <a:defRPr/>
            </a:pPr>
            <a:endParaRPr lang="en-US" altLang="en-US" sz="2400" dirty="0" smtClean="0">
              <a:solidFill>
                <a:schemeClr val="tx1"/>
              </a:solidFill>
            </a:endParaRPr>
          </a:p>
          <a:p>
            <a:pPr eaLnBrk="1" hangingPunct="1">
              <a:lnSpc>
                <a:spcPct val="110000"/>
              </a:lnSpc>
              <a:spcBef>
                <a:spcPts val="0"/>
              </a:spcBef>
              <a:spcAft>
                <a:spcPts val="600"/>
              </a:spcAft>
              <a:defRPr/>
            </a:pPr>
            <a:r>
              <a:rPr lang="en-US" altLang="en-US" sz="2400" b="1" dirty="0" smtClean="0">
                <a:solidFill>
                  <a:schemeClr val="tx1"/>
                </a:solidFill>
              </a:rPr>
              <a:t>August:</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Rising 9</a:t>
            </a:r>
            <a:r>
              <a:rPr lang="en-US" altLang="en-US" sz="2400" baseline="30000" dirty="0" smtClean="0">
                <a:solidFill>
                  <a:schemeClr val="tx1"/>
                </a:solidFill>
              </a:rPr>
              <a:t>th</a:t>
            </a:r>
            <a:r>
              <a:rPr lang="en-US" altLang="en-US" sz="2400" dirty="0" smtClean="0">
                <a:solidFill>
                  <a:schemeClr val="tx1"/>
                </a:solidFill>
              </a:rPr>
              <a:t> </a:t>
            </a:r>
            <a:r>
              <a:rPr lang="en-US" altLang="en-US" sz="2400" dirty="0">
                <a:solidFill>
                  <a:schemeClr val="tx1"/>
                </a:solidFill>
              </a:rPr>
              <a:t>g</a:t>
            </a:r>
            <a:r>
              <a:rPr lang="en-US" altLang="en-US" sz="2400" dirty="0" smtClean="0">
                <a:solidFill>
                  <a:schemeClr val="tx1"/>
                </a:solidFill>
              </a:rPr>
              <a:t>raders receive schedules at Open House (Date TBA)</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Rising 10</a:t>
            </a:r>
            <a:r>
              <a:rPr lang="en-US" altLang="en-US" sz="2400" baseline="30000" dirty="0" smtClean="0">
                <a:solidFill>
                  <a:schemeClr val="tx1"/>
                </a:solidFill>
              </a:rPr>
              <a:t>th</a:t>
            </a:r>
            <a:r>
              <a:rPr lang="en-US" altLang="en-US" sz="2400" dirty="0" smtClean="0">
                <a:solidFill>
                  <a:schemeClr val="tx1"/>
                </a:solidFill>
              </a:rPr>
              <a:t>-12</a:t>
            </a:r>
            <a:r>
              <a:rPr lang="en-US" altLang="en-US" sz="2400" baseline="30000" dirty="0" smtClean="0">
                <a:solidFill>
                  <a:schemeClr val="tx1"/>
                </a:solidFill>
              </a:rPr>
              <a:t>th</a:t>
            </a:r>
            <a:r>
              <a:rPr lang="en-US" altLang="en-US" sz="2400" dirty="0" smtClean="0">
                <a:solidFill>
                  <a:schemeClr val="tx1"/>
                </a:solidFill>
              </a:rPr>
              <a:t> graders receive schedules in the mail the week before school starts (Date TBA)</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All students receive another copy of their schedules in Advisory on the first day of school</a:t>
            </a:r>
          </a:p>
          <a:p>
            <a:pPr eaLnBrk="1" hangingPunct="1">
              <a:lnSpc>
                <a:spcPct val="80000"/>
              </a:lnSpc>
              <a:defRPr/>
            </a:pPr>
            <a:endParaRPr lang="en-US" altLang="en-US" sz="2400" b="1" dirty="0">
              <a:solidFill>
                <a:schemeClr val="tx1"/>
              </a:solidFill>
            </a:endParaRPr>
          </a:p>
          <a:p>
            <a:pPr eaLnBrk="1" hangingPunct="1">
              <a:lnSpc>
                <a:spcPct val="80000"/>
              </a:lnSpc>
              <a:defRPr/>
            </a:pPr>
            <a:endParaRPr lang="en-US" altLang="en-US" sz="1400" u="sng" dirty="0" smtClean="0">
              <a:solidFill>
                <a:srgbClr val="898989"/>
              </a:solidFill>
            </a:endParaRPr>
          </a:p>
          <a:p>
            <a:pPr eaLnBrk="1" hangingPunct="1">
              <a:lnSpc>
                <a:spcPct val="80000"/>
              </a:lnSpc>
              <a:buFont typeface="Wingdings" pitchFamily="2" charset="2"/>
              <a:buChar char="§"/>
              <a:defRPr/>
            </a:pPr>
            <a:endParaRPr lang="en-US" altLang="en-US" sz="1600" dirty="0" smtClean="0">
              <a:solidFill>
                <a:srgbClr val="898989"/>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7200" y="457200"/>
            <a:ext cx="7772400" cy="609600"/>
          </a:xfrm>
        </p:spPr>
        <p:txBody>
          <a:bodyPr/>
          <a:lstStyle/>
          <a:p>
            <a:pPr eaLnBrk="1" fontAlgn="auto" hangingPunct="1">
              <a:spcAft>
                <a:spcPts val="0"/>
              </a:spcAft>
              <a:defRPr/>
            </a:pPr>
            <a:r>
              <a:rPr lang="en-US" sz="3200" dirty="0" smtClean="0"/>
              <a:t>Program of Studies</a:t>
            </a:r>
            <a:endParaRPr lang="en-US" sz="3200" dirty="0"/>
          </a:p>
        </p:txBody>
      </p:sp>
      <p:sp>
        <p:nvSpPr>
          <p:cNvPr id="2051" name="Rectangle 3"/>
          <p:cNvSpPr>
            <a:spLocks noGrp="1" noChangeArrowheads="1"/>
          </p:cNvSpPr>
          <p:nvPr>
            <p:ph type="subTitle" idx="1"/>
          </p:nvPr>
        </p:nvSpPr>
        <p:spPr>
          <a:xfrm>
            <a:off x="76200" y="1143000"/>
            <a:ext cx="8305800" cy="5029200"/>
          </a:xfrm>
        </p:spPr>
        <p:txBody>
          <a:bodyPr>
            <a:normAutofit fontScale="92500" lnSpcReduction="20000"/>
          </a:bodyPr>
          <a:lstStyle/>
          <a:p>
            <a:pPr eaLnBrk="1" hangingPunct="1">
              <a:lnSpc>
                <a:spcPct val="80000"/>
              </a:lnSpc>
              <a:defRPr/>
            </a:pPr>
            <a:endParaRPr lang="en-US" altLang="en-US" sz="2400" b="1" u="sng" dirty="0" smtClean="0">
              <a:solidFill>
                <a:schemeClr val="tx1"/>
              </a:solidFill>
            </a:endParaRP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Rising 9</a:t>
            </a:r>
            <a:r>
              <a:rPr lang="en-US" altLang="en-US" sz="2400" baseline="30000" dirty="0" smtClean="0">
                <a:solidFill>
                  <a:schemeClr val="tx1"/>
                </a:solidFill>
              </a:rPr>
              <a:t>th</a:t>
            </a:r>
            <a:r>
              <a:rPr lang="en-US" altLang="en-US" sz="2400" dirty="0" smtClean="0">
                <a:solidFill>
                  <a:schemeClr val="tx1"/>
                </a:solidFill>
              </a:rPr>
              <a:t> grade students will receive a hard copy of the POS in advisory.  Rising 10-12</a:t>
            </a:r>
            <a:r>
              <a:rPr lang="en-US" altLang="en-US" sz="2400" baseline="30000" dirty="0" smtClean="0">
                <a:solidFill>
                  <a:schemeClr val="tx1"/>
                </a:solidFill>
              </a:rPr>
              <a:t>th</a:t>
            </a:r>
            <a:r>
              <a:rPr lang="en-US" altLang="en-US" sz="2400" dirty="0" smtClean="0">
                <a:solidFill>
                  <a:schemeClr val="tx1"/>
                </a:solidFill>
              </a:rPr>
              <a:t> grade students view it online.  Hard copies will be available with liaisons and in HS offices.</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Online version goes live Friday, February 12</a:t>
            </a: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hlinkClick r:id="rId2"/>
              </a:rPr>
              <a:t>http</a:t>
            </a:r>
            <a:r>
              <a:rPr lang="en-US" altLang="en-US" sz="2400" dirty="0">
                <a:solidFill>
                  <a:schemeClr val="tx1"/>
                </a:solidFill>
                <a:hlinkClick r:id="rId2"/>
              </a:rPr>
              <a:t>://</a:t>
            </a:r>
            <a:r>
              <a:rPr lang="en-US" altLang="en-US" sz="2400" dirty="0" smtClean="0">
                <a:solidFill>
                  <a:schemeClr val="tx1"/>
                </a:solidFill>
                <a:hlinkClick r:id="rId2"/>
              </a:rPr>
              <a:t>arhs.arps.org/academics/course_registration</a:t>
            </a:r>
            <a:endParaRPr lang="en-US" altLang="en-US" sz="2400" dirty="0" smtClean="0">
              <a:solidFill>
                <a:schemeClr val="tx1"/>
              </a:solidFill>
            </a:endParaRPr>
          </a:p>
          <a:p>
            <a:pPr marL="342900" indent="-342900"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Contains:</a:t>
            </a:r>
          </a:p>
          <a:p>
            <a:pPr marL="800100" lvl="1" indent="-342900" algn="l" eaLnBrk="1" hangingPunct="1">
              <a:lnSpc>
                <a:spcPct val="110000"/>
              </a:lnSpc>
              <a:spcBef>
                <a:spcPts val="0"/>
              </a:spcBef>
              <a:spcAft>
                <a:spcPts val="600"/>
              </a:spcAft>
              <a:buFont typeface="Arial" panose="020B0604020202020204" pitchFamily="34" charset="0"/>
              <a:buChar char="•"/>
              <a:defRPr/>
            </a:pPr>
            <a:r>
              <a:rPr lang="en-US" altLang="en-US" sz="2400" dirty="0">
                <a:solidFill>
                  <a:schemeClr val="tx1"/>
                </a:solidFill>
              </a:rPr>
              <a:t>Academic Policies and Procedures</a:t>
            </a:r>
          </a:p>
          <a:p>
            <a:pPr marL="800100" lvl="1" indent="-342900" algn="l"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ARHS Graduation Requirements</a:t>
            </a:r>
          </a:p>
          <a:p>
            <a:pPr marL="800100" lvl="1" indent="-342900" algn="l"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College Admission Requirements</a:t>
            </a:r>
          </a:p>
          <a:p>
            <a:pPr marL="800100" lvl="1" indent="-342900" algn="l"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NCAA Eligibility Requirements</a:t>
            </a:r>
          </a:p>
          <a:p>
            <a:pPr marL="800100" lvl="1" indent="-342900" algn="l"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Department Overviews</a:t>
            </a:r>
          </a:p>
          <a:p>
            <a:pPr marL="800100" lvl="1" indent="-342900" algn="l" eaLnBrk="1" hangingPunct="1">
              <a:lnSpc>
                <a:spcPct val="110000"/>
              </a:lnSpc>
              <a:spcBef>
                <a:spcPts val="0"/>
              </a:spcBef>
              <a:spcAft>
                <a:spcPts val="600"/>
              </a:spcAft>
              <a:buFont typeface="Arial" panose="020B0604020202020204" pitchFamily="34" charset="0"/>
              <a:buChar char="•"/>
              <a:defRPr/>
            </a:pPr>
            <a:r>
              <a:rPr lang="en-US" altLang="en-US" sz="2400" dirty="0" smtClean="0">
                <a:solidFill>
                  <a:schemeClr val="tx1"/>
                </a:solidFill>
              </a:rPr>
              <a:t>Course Descriptions / Prerequisites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05626" y="304800"/>
            <a:ext cx="7772400" cy="609600"/>
          </a:xfrm>
        </p:spPr>
        <p:txBody>
          <a:bodyPr/>
          <a:lstStyle/>
          <a:p>
            <a:pPr eaLnBrk="1" fontAlgn="auto" hangingPunct="1">
              <a:spcAft>
                <a:spcPts val="0"/>
              </a:spcAft>
              <a:defRPr/>
            </a:pPr>
            <a:r>
              <a:rPr lang="en-US" sz="3200" dirty="0" smtClean="0"/>
              <a:t>Program of Studies - Examples</a:t>
            </a:r>
            <a:endParaRPr lang="en-US" sz="3200" dirty="0"/>
          </a:p>
        </p:txBody>
      </p:sp>
      <p:sp>
        <p:nvSpPr>
          <p:cNvPr id="2" name="Rectangle 1"/>
          <p:cNvSpPr/>
          <p:nvPr/>
        </p:nvSpPr>
        <p:spPr>
          <a:xfrm>
            <a:off x="228600" y="1143000"/>
            <a:ext cx="8077200" cy="5247590"/>
          </a:xfrm>
          <a:prstGeom prst="rect">
            <a:avLst/>
          </a:prstGeom>
        </p:spPr>
        <p:txBody>
          <a:bodyPr wrap="square">
            <a:spAutoFit/>
          </a:bodyPr>
          <a:lstStyle/>
          <a:p>
            <a:r>
              <a:rPr lang="en-US" sz="1400" b="1" dirty="0">
                <a:latin typeface="+mn-lt"/>
              </a:rPr>
              <a:t>Drawing (605)</a:t>
            </a:r>
            <a:br>
              <a:rPr lang="en-US" sz="1400" b="1" dirty="0">
                <a:latin typeface="+mn-lt"/>
              </a:rPr>
            </a:br>
            <a:r>
              <a:rPr lang="en-US" sz="1400" b="1" dirty="0">
                <a:latin typeface="+mn-lt"/>
              </a:rPr>
              <a:t>Credits: 2</a:t>
            </a:r>
            <a:br>
              <a:rPr lang="en-US" sz="1400" b="1" dirty="0">
                <a:latin typeface="+mn-lt"/>
              </a:rPr>
            </a:br>
            <a:r>
              <a:rPr lang="en-US" sz="1400" b="1" dirty="0">
                <a:latin typeface="+mn-lt"/>
              </a:rPr>
              <a:t>Prerequisite:  Foundations of Art. Open to students in grades 10-12</a:t>
            </a:r>
          </a:p>
          <a:p>
            <a:r>
              <a:rPr lang="en-US" sz="1400" dirty="0">
                <a:latin typeface="+mn-lt"/>
              </a:rPr>
              <a:t>Students in this course will learn to draw from direct observation, from photographic images, and from their own imaginations. The following concepts will be emphasized: contour, shape, value, form, gesture, chiaroscuro, space, human proportion, and abstraction. Students will learn to use many drawing techniques such as shading, cross-hatching, and ink washes. Drawing materials such as charcoal, pastel, graphite pencils, ink, </a:t>
            </a:r>
            <a:r>
              <a:rPr lang="en-US" sz="1400" dirty="0" err="1">
                <a:latin typeface="+mn-lt"/>
              </a:rPr>
              <a:t>conte</a:t>
            </a:r>
            <a:r>
              <a:rPr lang="en-US" sz="1400" dirty="0">
                <a:latin typeface="+mn-lt"/>
              </a:rPr>
              <a:t> and colored pencils may be explored. Students will be challenged to create original and authentic drawings grounded in creative thinking and the rigorous study of drawing fundamentals. In addition to developing their technical skills, students will be challenged to think critically and creatively about their own work and the work of their peers. They will be expected to participate actively in class critiques and discussions</a:t>
            </a:r>
            <a:r>
              <a:rPr lang="en-US" sz="1400" dirty="0" smtClean="0">
                <a:latin typeface="+mn-lt"/>
              </a:rPr>
              <a:t>.</a:t>
            </a:r>
          </a:p>
          <a:p>
            <a:endParaRPr lang="en-US" sz="1400" dirty="0">
              <a:latin typeface="+mn-lt"/>
            </a:endParaRPr>
          </a:p>
          <a:p>
            <a:r>
              <a:rPr lang="en-US" sz="1400" b="1" dirty="0">
                <a:latin typeface="+mn-lt"/>
              </a:rPr>
              <a:t>Advanced Drawing (615)</a:t>
            </a:r>
            <a:br>
              <a:rPr lang="en-US" sz="1400" b="1" dirty="0">
                <a:latin typeface="+mn-lt"/>
              </a:rPr>
            </a:br>
            <a:r>
              <a:rPr lang="en-US" sz="1400" b="1" dirty="0">
                <a:latin typeface="+mn-lt"/>
              </a:rPr>
              <a:t>Credits: 2</a:t>
            </a:r>
            <a:br>
              <a:rPr lang="en-US" sz="1400" b="1" dirty="0">
                <a:latin typeface="+mn-lt"/>
              </a:rPr>
            </a:br>
            <a:r>
              <a:rPr lang="en-US" sz="1400" b="1" dirty="0">
                <a:latin typeface="+mn-lt"/>
              </a:rPr>
              <a:t>Prerequisite: Drawing.  Open to students in grades 10-12</a:t>
            </a:r>
          </a:p>
          <a:p>
            <a:r>
              <a:rPr lang="en-US" sz="1400" dirty="0">
                <a:latin typeface="+mn-lt"/>
              </a:rPr>
              <a:t>Students in this course will build on skills learned in Drawing as they explore more advanced strategies and techniques.  An emphasis will be placed on developing sophisticated ideas as students are guided through the creative process from sketch to finish. Working from direct observation, photographic sources and their imaginations, students will complete original drawings that are technically advanced and conceptually compelling. Along with traditional techniques students will be introduced to contemporary and non-traditional drawing methods and concepts.</a:t>
            </a:r>
          </a:p>
          <a:p>
            <a:r>
              <a:rPr lang="en-US" sz="1400" dirty="0"/>
              <a:t/>
            </a:r>
            <a:br>
              <a:rPr lang="en-US" sz="1400" dirty="0"/>
            </a:br>
            <a:endParaRPr lang="en-US" sz="1300" dirty="0">
              <a:latin typeface="+mn-lt"/>
            </a:endParaRPr>
          </a:p>
        </p:txBody>
      </p:sp>
    </p:spTree>
    <p:extLst>
      <p:ext uri="{BB962C8B-B14F-4D97-AF65-F5344CB8AC3E}">
        <p14:creationId xmlns:p14="http://schemas.microsoft.com/office/powerpoint/2010/main" val="9188822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7200" y="457200"/>
            <a:ext cx="7772400" cy="609600"/>
          </a:xfrm>
        </p:spPr>
        <p:txBody>
          <a:bodyPr/>
          <a:lstStyle/>
          <a:p>
            <a:pPr eaLnBrk="1" fontAlgn="auto" hangingPunct="1">
              <a:spcAft>
                <a:spcPts val="0"/>
              </a:spcAft>
              <a:defRPr/>
            </a:pPr>
            <a:r>
              <a:rPr lang="en-US" sz="3200" dirty="0" smtClean="0"/>
              <a:t>Program of Studies - Examples</a:t>
            </a:r>
            <a:endParaRPr lang="en-US" sz="3200" dirty="0"/>
          </a:p>
        </p:txBody>
      </p:sp>
      <p:sp>
        <p:nvSpPr>
          <p:cNvPr id="3" name="Rectangle 2"/>
          <p:cNvSpPr/>
          <p:nvPr/>
        </p:nvSpPr>
        <p:spPr>
          <a:xfrm>
            <a:off x="183022" y="1295400"/>
            <a:ext cx="8001000" cy="4462760"/>
          </a:xfrm>
          <a:prstGeom prst="rect">
            <a:avLst/>
          </a:prstGeom>
        </p:spPr>
        <p:txBody>
          <a:bodyPr wrap="square">
            <a:spAutoFit/>
          </a:bodyPr>
          <a:lstStyle/>
          <a:p>
            <a:r>
              <a:rPr lang="en-US" sz="1400" b="1" dirty="0">
                <a:latin typeface="+mn-lt"/>
              </a:rPr>
              <a:t>Physics (244B) </a:t>
            </a:r>
            <a:br>
              <a:rPr lang="en-US" sz="1400" b="1" dirty="0">
                <a:latin typeface="+mn-lt"/>
              </a:rPr>
            </a:br>
            <a:r>
              <a:rPr lang="en-US" sz="1400" b="1" dirty="0">
                <a:latin typeface="+mn-lt"/>
              </a:rPr>
              <a:t>Credits: 4</a:t>
            </a:r>
            <a:br>
              <a:rPr lang="en-US" sz="1400" b="1" dirty="0">
                <a:latin typeface="+mn-lt"/>
              </a:rPr>
            </a:br>
            <a:r>
              <a:rPr lang="en-US" sz="1400" b="1" dirty="0">
                <a:latin typeface="+mn-lt"/>
              </a:rPr>
              <a:t>Prerequisite: Algebra &amp; Geometry or IMP 1</a:t>
            </a:r>
          </a:p>
          <a:p>
            <a:r>
              <a:rPr lang="en-US" sz="1400" dirty="0">
                <a:latin typeface="+mn-lt"/>
              </a:rPr>
              <a:t>This course provides a broad overview of physics topics with an emphasis on conceptual development and applications of science. Topics will include classical mechanics, electricity and magnetism, thermodynamics, and modern physics. Less emphasis is placed on mathematical modeling than in the other physics offerings. Students will read, write, perform investigative activities, and solve problems using mathematical and conceptual reasoning.  This course is recommended for all college-bound students</a:t>
            </a:r>
            <a:r>
              <a:rPr lang="en-US" sz="1400" dirty="0" smtClean="0">
                <a:latin typeface="+mn-lt"/>
              </a:rPr>
              <a:t>.</a:t>
            </a:r>
          </a:p>
          <a:p>
            <a:endParaRPr lang="en-US" sz="1400" dirty="0">
              <a:latin typeface="+mn-lt"/>
            </a:endParaRPr>
          </a:p>
          <a:p>
            <a:r>
              <a:rPr lang="en-US" sz="1400" b="1" dirty="0">
                <a:latin typeface="+mn-lt"/>
              </a:rPr>
              <a:t>Physics/Honors (246B)</a:t>
            </a:r>
            <a:br>
              <a:rPr lang="en-US" sz="1400" b="1" dirty="0">
                <a:latin typeface="+mn-lt"/>
              </a:rPr>
            </a:br>
            <a:r>
              <a:rPr lang="en-US" sz="1400" b="1" dirty="0">
                <a:latin typeface="+mn-lt"/>
              </a:rPr>
              <a:t>Credits: 4</a:t>
            </a:r>
            <a:br>
              <a:rPr lang="en-US" sz="1400" b="1" dirty="0">
                <a:latin typeface="+mn-lt"/>
              </a:rPr>
            </a:br>
            <a:r>
              <a:rPr lang="en-US" sz="1400" b="1" dirty="0">
                <a:latin typeface="+mn-lt"/>
              </a:rPr>
              <a:t>Prerequisite: Concurrent enrollment in </a:t>
            </a:r>
            <a:r>
              <a:rPr lang="en-US" sz="1400" b="1" dirty="0" err="1">
                <a:latin typeface="+mn-lt"/>
              </a:rPr>
              <a:t>Precalculus</a:t>
            </a:r>
            <a:r>
              <a:rPr lang="en-US" sz="1400" b="1" dirty="0">
                <a:latin typeface="+mn-lt"/>
              </a:rPr>
              <a:t> or IMP 4</a:t>
            </a:r>
          </a:p>
          <a:p>
            <a:r>
              <a:rPr lang="en-US" sz="1400" dirty="0">
                <a:latin typeface="+mn-lt"/>
              </a:rPr>
              <a:t>This course builds a strong conceptual framework of physics principles and provides an in-depth mathematical treatment of classical mechanics in preparation for further study after high school.  Topics include motion in one and two dimensions, projectiles, forces and Newton’s laws, work and energy, systems of particles and linear momentum, rotational motion and angular momentum, and gravitation.  Students will apply mathematical skills, including trigonometry and quadratic equations and systems of equations, to solve problems that model the physical world. </a:t>
            </a:r>
            <a:r>
              <a:rPr lang="en-US" dirty="0">
                <a:latin typeface="+mn-lt"/>
              </a:rPr>
              <a:t/>
            </a:r>
            <a:br>
              <a:rPr lang="en-US" dirty="0">
                <a:latin typeface="+mn-lt"/>
              </a:rPr>
            </a:br>
            <a:endParaRPr lang="en-US" dirty="0">
              <a:latin typeface="+mn-lt"/>
            </a:endParaRPr>
          </a:p>
        </p:txBody>
      </p:sp>
    </p:spTree>
    <p:extLst>
      <p:ext uri="{BB962C8B-B14F-4D97-AF65-F5344CB8AC3E}">
        <p14:creationId xmlns:p14="http://schemas.microsoft.com/office/powerpoint/2010/main" val="18481989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228600"/>
            <a:ext cx="7772400" cy="609600"/>
          </a:xfrm>
        </p:spPr>
        <p:txBody>
          <a:bodyPr/>
          <a:lstStyle/>
          <a:p>
            <a:pPr eaLnBrk="1" fontAlgn="auto" hangingPunct="1">
              <a:spcAft>
                <a:spcPts val="0"/>
              </a:spcAft>
              <a:defRPr/>
            </a:pPr>
            <a:r>
              <a:rPr lang="en-US" sz="3200" dirty="0" smtClean="0"/>
              <a:t>Program of Studies - Examples</a:t>
            </a:r>
            <a:endParaRPr lang="en-US" sz="3200" dirty="0"/>
          </a:p>
        </p:txBody>
      </p:sp>
      <p:sp>
        <p:nvSpPr>
          <p:cNvPr id="2" name="Rectangle 1"/>
          <p:cNvSpPr/>
          <p:nvPr/>
        </p:nvSpPr>
        <p:spPr>
          <a:xfrm>
            <a:off x="273466" y="1295400"/>
            <a:ext cx="7772400" cy="4616648"/>
          </a:xfrm>
          <a:prstGeom prst="rect">
            <a:avLst/>
          </a:prstGeom>
        </p:spPr>
        <p:txBody>
          <a:bodyPr wrap="square">
            <a:spAutoFit/>
          </a:bodyPr>
          <a:lstStyle/>
          <a:p>
            <a:r>
              <a:rPr lang="en-US" sz="1400" b="1" dirty="0">
                <a:latin typeface="+mn-lt"/>
              </a:rPr>
              <a:t>Economics (135a)</a:t>
            </a:r>
            <a:br>
              <a:rPr lang="en-US" sz="1400" b="1" dirty="0">
                <a:latin typeface="+mn-lt"/>
              </a:rPr>
            </a:br>
            <a:r>
              <a:rPr lang="en-US" sz="1400" b="1" dirty="0">
                <a:latin typeface="+mn-lt"/>
              </a:rPr>
              <a:t>Economics/Honors (135b) </a:t>
            </a:r>
            <a:br>
              <a:rPr lang="en-US" sz="1400" b="1" dirty="0">
                <a:latin typeface="+mn-lt"/>
              </a:rPr>
            </a:br>
            <a:r>
              <a:rPr lang="en-US" sz="1400" b="1" dirty="0">
                <a:latin typeface="+mn-lt"/>
              </a:rPr>
              <a:t>Credits: 2</a:t>
            </a:r>
            <a:br>
              <a:rPr lang="en-US" sz="1400" b="1" dirty="0">
                <a:latin typeface="+mn-lt"/>
              </a:rPr>
            </a:br>
            <a:r>
              <a:rPr lang="en-US" sz="1400" b="1" dirty="0">
                <a:latin typeface="+mn-lt"/>
              </a:rPr>
              <a:t>Prerequisite: None</a:t>
            </a:r>
          </a:p>
          <a:p>
            <a:r>
              <a:rPr lang="en-US" sz="1400" dirty="0">
                <a:latin typeface="+mn-lt"/>
              </a:rPr>
              <a:t>Our current economic crisis has brought down financial giants, changed the political landscape and frightened everyone who is paying attention.  Empower yourself to understand and investigate issues in this crucial field of study.  Economics introduces students to basic economic theories, covers key concepts in both micro- and macroeconomics and creates opportunities for students to apply these theories and concepts to contemporary economic situations. Microeconomic topics include supply, demand, market prices, as well as money, banking and financial markets. Macroeconomic topics include economic indicators, fiscal and monetary policy and economic globalization. Assignments require grade level reading and writing skills. Students are evaluated on class participation, understanding of economic vocabulary and concepts and the ability to apply economic concepts. Core assessments include quizzes, tests, homework, essays, cooperative projects and a documented research paper.  </a:t>
            </a:r>
          </a:p>
          <a:p>
            <a:r>
              <a:rPr lang="en-US" sz="1400" dirty="0">
                <a:latin typeface="+mn-lt"/>
              </a:rPr>
              <a:t/>
            </a:r>
            <a:br>
              <a:rPr lang="en-US" sz="1400" dirty="0">
                <a:latin typeface="+mn-lt"/>
              </a:rPr>
            </a:br>
            <a:r>
              <a:rPr lang="en-US" sz="1400" b="1" dirty="0">
                <a:latin typeface="+mn-lt"/>
              </a:rPr>
              <a:t>Honors Option:</a:t>
            </a:r>
            <a:r>
              <a:rPr lang="en-US" sz="1400" dirty="0">
                <a:latin typeface="+mn-lt"/>
              </a:rPr>
              <a:t> The Honors Option requires above grade level reading and writing assignments, active class participation and the completion of substantial independent reading and research components. Honors level tests, homework, essays, cooperative projects and the documented research paper will require the mastery of more authoritative sources and greater analytical depth of work with those sources than the College Preparatory equivalents.</a:t>
            </a:r>
            <a:endParaRPr lang="en-US" sz="1200" dirty="0">
              <a:latin typeface="+mn-lt"/>
            </a:endParaRPr>
          </a:p>
        </p:txBody>
      </p:sp>
    </p:spTree>
    <p:extLst>
      <p:ext uri="{BB962C8B-B14F-4D97-AF65-F5344CB8AC3E}">
        <p14:creationId xmlns:p14="http://schemas.microsoft.com/office/powerpoint/2010/main" val="27171541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15962"/>
          </a:xfrm>
        </p:spPr>
        <p:txBody>
          <a:bodyPr/>
          <a:lstStyle/>
          <a:p>
            <a:r>
              <a:rPr lang="en-US" dirty="0" smtClean="0"/>
              <a:t>Nuts and Bolts</a:t>
            </a:r>
            <a:endParaRPr lang="en-US" dirty="0"/>
          </a:p>
        </p:txBody>
      </p:sp>
      <p:sp>
        <p:nvSpPr>
          <p:cNvPr id="3" name="Content Placeholder 2"/>
          <p:cNvSpPr>
            <a:spLocks noGrp="1"/>
          </p:cNvSpPr>
          <p:nvPr>
            <p:ph idx="1"/>
          </p:nvPr>
        </p:nvSpPr>
        <p:spPr>
          <a:xfrm>
            <a:off x="457200" y="990600"/>
            <a:ext cx="7620000" cy="5257800"/>
          </a:xfrm>
        </p:spPr>
        <p:txBody>
          <a:bodyPr/>
          <a:lstStyle/>
          <a:p>
            <a:r>
              <a:rPr lang="en-US" b="1" dirty="0" smtClean="0"/>
              <a:t>All students must request 14 total blocks</a:t>
            </a:r>
          </a:p>
          <a:p>
            <a:r>
              <a:rPr lang="en-US" b="1" dirty="0" smtClean="0"/>
              <a:t>We do our best to fill 14 blocks for all students</a:t>
            </a:r>
          </a:p>
          <a:p>
            <a:r>
              <a:rPr lang="en-US" b="1" i="1" dirty="0" smtClean="0"/>
              <a:t>Typically</a:t>
            </a:r>
            <a:r>
              <a:rPr lang="en-US" b="1" dirty="0" smtClean="0"/>
              <a:t>, students will take 10 blocks in academic departments (English, Social Studies, Science, Math, and World Language)</a:t>
            </a:r>
          </a:p>
          <a:p>
            <a:r>
              <a:rPr lang="en-US" b="1" dirty="0" smtClean="0"/>
              <a:t>The remaining 4 blocks will depend on the individual student and grade level and may include:</a:t>
            </a:r>
          </a:p>
          <a:p>
            <a:pPr lvl="1"/>
            <a:r>
              <a:rPr lang="en-US" b="1" dirty="0" smtClean="0"/>
              <a:t>Electives</a:t>
            </a:r>
          </a:p>
          <a:p>
            <a:pPr lvl="1"/>
            <a:r>
              <a:rPr lang="en-US" b="1" dirty="0" smtClean="0"/>
              <a:t>Health (required for grade 9)</a:t>
            </a:r>
          </a:p>
          <a:p>
            <a:pPr lvl="1"/>
            <a:r>
              <a:rPr lang="en-US" b="1" dirty="0" smtClean="0"/>
              <a:t>PE (required for grade 10)</a:t>
            </a:r>
          </a:p>
          <a:p>
            <a:pPr lvl="1"/>
            <a:r>
              <a:rPr lang="en-US" b="1" dirty="0" smtClean="0"/>
              <a:t>Academic Skills or Support Classes</a:t>
            </a:r>
          </a:p>
          <a:p>
            <a:pPr lvl="1"/>
            <a:r>
              <a:rPr lang="en-US" b="1" dirty="0" smtClean="0"/>
              <a:t>Directed Studies</a:t>
            </a:r>
          </a:p>
          <a:p>
            <a:pPr lvl="1"/>
            <a:r>
              <a:rPr lang="en-US" b="1" dirty="0" smtClean="0"/>
              <a:t>College Classes (seniors)</a:t>
            </a:r>
          </a:p>
          <a:p>
            <a:pPr lvl="1"/>
            <a:r>
              <a:rPr lang="en-US" b="1" dirty="0" smtClean="0"/>
              <a:t>Additional Academic Classes</a:t>
            </a:r>
          </a:p>
        </p:txBody>
      </p:sp>
    </p:spTree>
    <p:extLst>
      <p:ext uri="{BB962C8B-B14F-4D97-AF65-F5344CB8AC3E}">
        <p14:creationId xmlns:p14="http://schemas.microsoft.com/office/powerpoint/2010/main" val="1739758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Bell Schedule</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447231863"/>
              </p:ext>
            </p:extLst>
          </p:nvPr>
        </p:nvGraphicFramePr>
        <p:xfrm>
          <a:off x="762000" y="1371600"/>
          <a:ext cx="6934203" cy="5002375"/>
        </p:xfrm>
        <a:graphic>
          <a:graphicData uri="http://schemas.openxmlformats.org/drawingml/2006/table">
            <a:tbl>
              <a:tblPr firstRow="1" bandRow="1">
                <a:tableStyleId>{5940675A-B579-460E-94D1-54222C63F5DA}</a:tableStyleId>
              </a:tblPr>
              <a:tblGrid>
                <a:gridCol w="1126807"/>
                <a:gridCol w="829628"/>
                <a:gridCol w="829628"/>
                <a:gridCol w="829628"/>
                <a:gridCol w="829628"/>
                <a:gridCol w="829628"/>
                <a:gridCol w="829628"/>
                <a:gridCol w="829628"/>
              </a:tblGrid>
              <a:tr h="450553">
                <a:tc>
                  <a:txBody>
                    <a:bodyPr/>
                    <a:lstStyle/>
                    <a:p>
                      <a:endParaRPr lang="en-US" dirty="0"/>
                    </a:p>
                  </a:txBody>
                  <a:tcPr>
                    <a:solidFill>
                      <a:schemeClr val="bg1"/>
                    </a:solidFill>
                  </a:tcPr>
                </a:tc>
                <a:tc>
                  <a:txBody>
                    <a:bodyPr/>
                    <a:lstStyle/>
                    <a:p>
                      <a:pPr algn="ctr"/>
                      <a:r>
                        <a:rPr lang="en-US" sz="1600" dirty="0" smtClean="0"/>
                        <a:t>Day 1</a:t>
                      </a:r>
                      <a:endParaRPr lang="en-US" sz="1600" dirty="0"/>
                    </a:p>
                  </a:txBody>
                  <a:tcPr>
                    <a:solidFill>
                      <a:schemeClr val="accent1">
                        <a:lumMod val="40000"/>
                        <a:lumOff val="60000"/>
                      </a:schemeClr>
                    </a:solidFill>
                  </a:tcPr>
                </a:tc>
                <a:tc>
                  <a:txBody>
                    <a:bodyPr/>
                    <a:lstStyle/>
                    <a:p>
                      <a:pPr algn="ctr"/>
                      <a:r>
                        <a:rPr lang="en-US" sz="1600" dirty="0" smtClean="0"/>
                        <a:t>Day 2</a:t>
                      </a:r>
                      <a:endParaRPr lang="en-US" sz="1600" dirty="0"/>
                    </a:p>
                  </a:txBody>
                  <a:tcPr>
                    <a:solidFill>
                      <a:schemeClr val="accent1">
                        <a:lumMod val="40000"/>
                        <a:lumOff val="60000"/>
                      </a:schemeClr>
                    </a:solidFill>
                  </a:tcPr>
                </a:tc>
                <a:tc>
                  <a:txBody>
                    <a:bodyPr/>
                    <a:lstStyle/>
                    <a:p>
                      <a:pPr algn="ctr"/>
                      <a:r>
                        <a:rPr lang="en-US" sz="1600" dirty="0" smtClean="0"/>
                        <a:t>Day 3</a:t>
                      </a:r>
                      <a:r>
                        <a:rPr lang="en-US" sz="1600" baseline="0" dirty="0" smtClean="0"/>
                        <a:t> </a:t>
                      </a:r>
                      <a:endParaRPr lang="en-US" sz="1600" dirty="0"/>
                    </a:p>
                  </a:txBody>
                  <a:tcPr>
                    <a:solidFill>
                      <a:schemeClr val="accent1">
                        <a:lumMod val="40000"/>
                        <a:lumOff val="60000"/>
                      </a:schemeClr>
                    </a:solidFill>
                  </a:tcPr>
                </a:tc>
                <a:tc>
                  <a:txBody>
                    <a:bodyPr/>
                    <a:lstStyle/>
                    <a:p>
                      <a:pPr algn="ctr"/>
                      <a:r>
                        <a:rPr lang="en-US" sz="1600" dirty="0" smtClean="0"/>
                        <a:t>Day 4</a:t>
                      </a:r>
                      <a:endParaRPr lang="en-US" sz="1600" dirty="0"/>
                    </a:p>
                  </a:txBody>
                  <a:tcPr>
                    <a:solidFill>
                      <a:schemeClr val="accent1">
                        <a:lumMod val="40000"/>
                        <a:lumOff val="60000"/>
                      </a:schemeClr>
                    </a:solidFill>
                  </a:tcPr>
                </a:tc>
                <a:tc>
                  <a:txBody>
                    <a:bodyPr/>
                    <a:lstStyle/>
                    <a:p>
                      <a:pPr algn="ctr"/>
                      <a:r>
                        <a:rPr lang="en-US" sz="1600" dirty="0" smtClean="0"/>
                        <a:t>Day 5</a:t>
                      </a:r>
                      <a:endParaRPr lang="en-US" sz="1600" dirty="0"/>
                    </a:p>
                  </a:txBody>
                  <a:tcPr>
                    <a:solidFill>
                      <a:schemeClr val="accent1">
                        <a:lumMod val="40000"/>
                        <a:lumOff val="60000"/>
                      </a:schemeClr>
                    </a:solidFill>
                  </a:tcPr>
                </a:tc>
                <a:tc>
                  <a:txBody>
                    <a:bodyPr/>
                    <a:lstStyle/>
                    <a:p>
                      <a:pPr algn="ctr"/>
                      <a:r>
                        <a:rPr lang="en-US" sz="1600" dirty="0" smtClean="0"/>
                        <a:t>Day 6</a:t>
                      </a:r>
                      <a:endParaRPr lang="en-US" sz="1600" dirty="0"/>
                    </a:p>
                  </a:txBody>
                  <a:tcPr>
                    <a:solidFill>
                      <a:schemeClr val="accent1">
                        <a:lumMod val="40000"/>
                        <a:lumOff val="60000"/>
                      </a:schemeClr>
                    </a:solidFill>
                  </a:tcPr>
                </a:tc>
                <a:tc>
                  <a:txBody>
                    <a:bodyPr/>
                    <a:lstStyle/>
                    <a:p>
                      <a:pPr algn="ctr"/>
                      <a:r>
                        <a:rPr lang="en-US" sz="1600" dirty="0" smtClean="0"/>
                        <a:t>Day 7</a:t>
                      </a:r>
                      <a:endParaRPr lang="en-US" sz="1600" dirty="0"/>
                    </a:p>
                  </a:txBody>
                  <a:tcPr>
                    <a:solidFill>
                      <a:schemeClr val="accent1">
                        <a:lumMod val="40000"/>
                        <a:lumOff val="60000"/>
                      </a:schemeClr>
                    </a:solidFill>
                  </a:tcPr>
                </a:tc>
              </a:tr>
              <a:tr h="518445">
                <a:tc>
                  <a:txBody>
                    <a:bodyPr/>
                    <a:lstStyle/>
                    <a:p>
                      <a:r>
                        <a:rPr lang="en-US" sz="1100" dirty="0" smtClean="0"/>
                        <a:t>1</a:t>
                      </a:r>
                      <a:r>
                        <a:rPr lang="en-US" sz="1100" baseline="30000" dirty="0" smtClean="0"/>
                        <a:t>st</a:t>
                      </a:r>
                      <a:r>
                        <a:rPr lang="en-US" sz="1100" dirty="0" smtClean="0"/>
                        <a:t> period</a:t>
                      </a:r>
                    </a:p>
                    <a:p>
                      <a:r>
                        <a:rPr lang="en-US" sz="1100" dirty="0" smtClean="0"/>
                        <a:t>7:45-8:45</a:t>
                      </a:r>
                    </a:p>
                    <a:p>
                      <a:r>
                        <a:rPr lang="en-US" sz="1100" dirty="0" smtClean="0"/>
                        <a:t>60 min</a:t>
                      </a:r>
                      <a:endParaRPr lang="en-US" sz="1100" dirty="0"/>
                    </a:p>
                  </a:txBody>
                  <a:tcPr>
                    <a:solidFill>
                      <a:schemeClr val="accent1">
                        <a:lumMod val="40000"/>
                        <a:lumOff val="60000"/>
                      </a:schemeClr>
                    </a:solidFill>
                  </a:tcPr>
                </a:tc>
                <a:tc>
                  <a:txBody>
                    <a:bodyPr/>
                    <a:lstStyle/>
                    <a:p>
                      <a:pPr algn="ctr"/>
                      <a:r>
                        <a:rPr lang="en-US" dirty="0" smtClean="0"/>
                        <a:t>A</a:t>
                      </a:r>
                      <a:endParaRPr lang="en-US" dirty="0"/>
                    </a:p>
                  </a:txBody>
                  <a:tcPr/>
                </a:tc>
                <a:tc>
                  <a:txBody>
                    <a:bodyPr/>
                    <a:lstStyle/>
                    <a:p>
                      <a:pPr algn="ctr"/>
                      <a:r>
                        <a:rPr lang="en-US" dirty="0" smtClean="0"/>
                        <a:t>B</a:t>
                      </a:r>
                      <a:endParaRPr lang="en-US" dirty="0"/>
                    </a:p>
                  </a:txBody>
                  <a:tcPr/>
                </a:tc>
                <a:tc>
                  <a:txBody>
                    <a:bodyPr/>
                    <a:lstStyle/>
                    <a:p>
                      <a:pPr algn="ctr"/>
                      <a:r>
                        <a:rPr lang="en-US" dirty="0" smtClean="0"/>
                        <a:t>A</a:t>
                      </a:r>
                      <a:endParaRPr lang="en-US" dirty="0"/>
                    </a:p>
                  </a:txBody>
                  <a:tcPr/>
                </a:tc>
                <a:tc>
                  <a:txBody>
                    <a:bodyPr/>
                    <a:lstStyle/>
                    <a:p>
                      <a:pPr algn="ctr"/>
                      <a:r>
                        <a:rPr lang="en-US" dirty="0" smtClean="0"/>
                        <a:t>A</a:t>
                      </a:r>
                      <a:endParaRPr lang="en-US" dirty="0"/>
                    </a:p>
                  </a:txBody>
                  <a:tcPr/>
                </a:tc>
                <a:tc>
                  <a:txBody>
                    <a:bodyPr/>
                    <a:lstStyle/>
                    <a:p>
                      <a:pPr algn="ctr"/>
                      <a:r>
                        <a:rPr lang="en-US" dirty="0" smtClean="0"/>
                        <a:t>A</a:t>
                      </a:r>
                      <a:endParaRPr lang="en-US" dirty="0"/>
                    </a:p>
                  </a:txBody>
                  <a:tcPr/>
                </a:tc>
                <a:tc>
                  <a:txBody>
                    <a:bodyPr/>
                    <a:lstStyle/>
                    <a:p>
                      <a:pPr algn="ctr"/>
                      <a:r>
                        <a:rPr lang="en-US" dirty="0" smtClean="0"/>
                        <a:t>A</a:t>
                      </a:r>
                      <a:endParaRPr lang="en-US" dirty="0"/>
                    </a:p>
                  </a:txBody>
                  <a:tcPr/>
                </a:tc>
                <a:tc>
                  <a:txBody>
                    <a:bodyPr/>
                    <a:lstStyle/>
                    <a:p>
                      <a:pPr algn="ctr"/>
                      <a:r>
                        <a:rPr lang="en-US" dirty="0" smtClean="0"/>
                        <a:t>A</a:t>
                      </a:r>
                      <a:endParaRPr lang="en-US" dirty="0"/>
                    </a:p>
                  </a:txBody>
                  <a:tcPr/>
                </a:tc>
              </a:tr>
              <a:tr h="518445">
                <a:tc>
                  <a:txBody>
                    <a:bodyPr/>
                    <a:lstStyle/>
                    <a:p>
                      <a:r>
                        <a:rPr lang="en-US" sz="1100" dirty="0" smtClean="0"/>
                        <a:t>2</a:t>
                      </a:r>
                      <a:r>
                        <a:rPr lang="en-US" sz="1100" baseline="30000" dirty="0" smtClean="0"/>
                        <a:t>nd</a:t>
                      </a:r>
                      <a:r>
                        <a:rPr lang="en-US" sz="1100" dirty="0" smtClean="0"/>
                        <a:t> period</a:t>
                      </a:r>
                    </a:p>
                    <a:p>
                      <a:r>
                        <a:rPr lang="en-US" sz="1100" dirty="0" smtClean="0"/>
                        <a:t>8:50-9:45</a:t>
                      </a:r>
                    </a:p>
                    <a:p>
                      <a:r>
                        <a:rPr lang="en-US" sz="1100" dirty="0" smtClean="0"/>
                        <a:t>55 min</a:t>
                      </a:r>
                      <a:endParaRPr lang="en-US" sz="1100" dirty="0"/>
                    </a:p>
                  </a:txBody>
                  <a:tcPr>
                    <a:solidFill>
                      <a:schemeClr val="accent1">
                        <a:lumMod val="40000"/>
                        <a:lumOff val="60000"/>
                      </a:schemeClr>
                    </a:solidFill>
                  </a:tcPr>
                </a:tc>
                <a:tc>
                  <a:txBody>
                    <a:bodyPr/>
                    <a:lstStyle/>
                    <a:p>
                      <a:pPr algn="ctr"/>
                      <a:r>
                        <a:rPr lang="en-US" dirty="0" smtClean="0"/>
                        <a:t>B</a:t>
                      </a:r>
                      <a:endParaRPr lang="en-US" dirty="0"/>
                    </a:p>
                  </a:txBody>
                  <a:tcPr/>
                </a:tc>
                <a:tc>
                  <a:txBody>
                    <a:bodyPr/>
                    <a:lstStyle/>
                    <a:p>
                      <a:pPr algn="ctr"/>
                      <a:r>
                        <a:rPr lang="en-US" dirty="0" smtClean="0"/>
                        <a:t>C</a:t>
                      </a:r>
                      <a:endParaRPr lang="en-US" dirty="0"/>
                    </a:p>
                  </a:txBody>
                  <a:tcPr/>
                </a:tc>
                <a:tc>
                  <a:txBody>
                    <a:bodyPr/>
                    <a:lstStyle/>
                    <a:p>
                      <a:pPr algn="ctr"/>
                      <a:r>
                        <a:rPr lang="en-US" dirty="0" smtClean="0"/>
                        <a:t>C</a:t>
                      </a:r>
                      <a:endParaRPr lang="en-US" dirty="0"/>
                    </a:p>
                  </a:txBody>
                  <a:tcPr/>
                </a:tc>
                <a:tc>
                  <a:txBody>
                    <a:bodyPr/>
                    <a:lstStyle/>
                    <a:p>
                      <a:pPr algn="ctr"/>
                      <a:r>
                        <a:rPr lang="en-US" dirty="0" smtClean="0"/>
                        <a:t>B</a:t>
                      </a:r>
                      <a:endParaRPr lang="en-US" dirty="0"/>
                    </a:p>
                  </a:txBody>
                  <a:tcPr/>
                </a:tc>
                <a:tc>
                  <a:txBody>
                    <a:bodyPr/>
                    <a:lstStyle/>
                    <a:p>
                      <a:pPr algn="ctr"/>
                      <a:r>
                        <a:rPr lang="en-US" dirty="0" smtClean="0"/>
                        <a:t>B</a:t>
                      </a:r>
                      <a:endParaRPr lang="en-US" dirty="0"/>
                    </a:p>
                  </a:txBody>
                  <a:tcPr/>
                </a:tc>
                <a:tc>
                  <a:txBody>
                    <a:bodyPr/>
                    <a:lstStyle/>
                    <a:p>
                      <a:pPr algn="ctr"/>
                      <a:r>
                        <a:rPr lang="en-US" dirty="0" smtClean="0"/>
                        <a:t>B</a:t>
                      </a:r>
                      <a:endParaRPr lang="en-US" dirty="0"/>
                    </a:p>
                  </a:txBody>
                  <a:tcPr/>
                </a:tc>
                <a:tc>
                  <a:txBody>
                    <a:bodyPr/>
                    <a:lstStyle/>
                    <a:p>
                      <a:pPr algn="ctr"/>
                      <a:r>
                        <a:rPr lang="en-US" dirty="0" smtClean="0"/>
                        <a:t>B</a:t>
                      </a:r>
                      <a:endParaRPr lang="en-US" dirty="0"/>
                    </a:p>
                  </a:txBody>
                  <a:tcPr/>
                </a:tc>
              </a:tr>
              <a:tr h="518445">
                <a:tc>
                  <a:txBody>
                    <a:bodyPr/>
                    <a:lstStyle/>
                    <a:p>
                      <a:r>
                        <a:rPr lang="en-US" sz="1100" dirty="0" smtClean="0"/>
                        <a:t>3</a:t>
                      </a:r>
                      <a:r>
                        <a:rPr lang="en-US" sz="1100" baseline="30000" dirty="0" smtClean="0"/>
                        <a:t>rd</a:t>
                      </a:r>
                      <a:r>
                        <a:rPr lang="en-US" sz="1100" dirty="0" smtClean="0"/>
                        <a:t> period</a:t>
                      </a:r>
                    </a:p>
                    <a:p>
                      <a:r>
                        <a:rPr lang="en-US" sz="1100" dirty="0" smtClean="0"/>
                        <a:t>9:50-10:45</a:t>
                      </a:r>
                    </a:p>
                    <a:p>
                      <a:r>
                        <a:rPr lang="en-US" sz="1100" dirty="0" smtClean="0"/>
                        <a:t>55 min</a:t>
                      </a:r>
                      <a:endParaRPr lang="en-US" sz="1100" dirty="0"/>
                    </a:p>
                  </a:txBody>
                  <a:tcPr>
                    <a:solidFill>
                      <a:schemeClr val="accent1">
                        <a:lumMod val="40000"/>
                        <a:lumOff val="60000"/>
                      </a:schemeClr>
                    </a:solidFill>
                  </a:tcPr>
                </a:tc>
                <a:tc>
                  <a:txBody>
                    <a:bodyPr/>
                    <a:lstStyle/>
                    <a:p>
                      <a:pPr algn="ctr"/>
                      <a:r>
                        <a:rPr lang="en-US" dirty="0" smtClean="0"/>
                        <a:t>C</a:t>
                      </a:r>
                      <a:endParaRPr lang="en-US" dirty="0"/>
                    </a:p>
                  </a:txBody>
                  <a:tcPr/>
                </a:tc>
                <a:tc>
                  <a:txBody>
                    <a:bodyPr/>
                    <a:lstStyle/>
                    <a:p>
                      <a:pPr algn="ctr"/>
                      <a:r>
                        <a:rPr lang="en-US" dirty="0" smtClean="0"/>
                        <a:t>D</a:t>
                      </a:r>
                      <a:endParaRPr lang="en-US" dirty="0"/>
                    </a:p>
                  </a:txBody>
                  <a:tcPr/>
                </a:tc>
                <a:tc>
                  <a:txBody>
                    <a:bodyPr/>
                    <a:lstStyle/>
                    <a:p>
                      <a:pPr algn="ctr"/>
                      <a:r>
                        <a:rPr lang="en-US" dirty="0" smtClean="0"/>
                        <a:t>D</a:t>
                      </a:r>
                      <a:endParaRPr lang="en-US" dirty="0"/>
                    </a:p>
                  </a:txBody>
                  <a:tcPr/>
                </a:tc>
                <a:tc>
                  <a:txBody>
                    <a:bodyPr/>
                    <a:lstStyle/>
                    <a:p>
                      <a:pPr algn="ctr"/>
                      <a:r>
                        <a:rPr lang="en-US" dirty="0" smtClean="0"/>
                        <a:t>D</a:t>
                      </a:r>
                      <a:endParaRPr lang="en-US" dirty="0"/>
                    </a:p>
                  </a:txBody>
                  <a:tcPr/>
                </a:tc>
                <a:tc>
                  <a:txBody>
                    <a:bodyPr/>
                    <a:lstStyle/>
                    <a:p>
                      <a:pPr algn="ctr"/>
                      <a:r>
                        <a:rPr lang="en-US" dirty="0" smtClean="0"/>
                        <a:t>C</a:t>
                      </a:r>
                      <a:endParaRPr lang="en-US" dirty="0"/>
                    </a:p>
                  </a:txBody>
                  <a:tcPr/>
                </a:tc>
                <a:tc>
                  <a:txBody>
                    <a:bodyPr/>
                    <a:lstStyle/>
                    <a:p>
                      <a:pPr algn="ctr"/>
                      <a:r>
                        <a:rPr lang="en-US" dirty="0" smtClean="0"/>
                        <a:t>C</a:t>
                      </a:r>
                      <a:endParaRPr lang="en-US" dirty="0"/>
                    </a:p>
                  </a:txBody>
                  <a:tcPr/>
                </a:tc>
                <a:tc>
                  <a:txBody>
                    <a:bodyPr/>
                    <a:lstStyle/>
                    <a:p>
                      <a:pPr algn="ctr"/>
                      <a:r>
                        <a:rPr lang="en-US" dirty="0" smtClean="0"/>
                        <a:t>C</a:t>
                      </a:r>
                      <a:endParaRPr lang="en-US" dirty="0"/>
                    </a:p>
                  </a:txBody>
                  <a:tcPr/>
                </a:tc>
              </a:tr>
              <a:tr h="1129469">
                <a:tc>
                  <a:txBody>
                    <a:bodyPr/>
                    <a:lstStyle/>
                    <a:p>
                      <a:r>
                        <a:rPr lang="en-US" sz="1100" dirty="0" smtClean="0"/>
                        <a:t>4</a:t>
                      </a:r>
                      <a:r>
                        <a:rPr lang="en-US" sz="1100" baseline="30000" dirty="0" smtClean="0"/>
                        <a:t>th</a:t>
                      </a:r>
                      <a:r>
                        <a:rPr lang="en-US" sz="1100" dirty="0" smtClean="0"/>
                        <a:t> period</a:t>
                      </a:r>
                    </a:p>
                    <a:p>
                      <a:r>
                        <a:rPr lang="en-US" sz="1100" dirty="0" smtClean="0"/>
                        <a:t>LUNCH</a:t>
                      </a:r>
                    </a:p>
                    <a:p>
                      <a:r>
                        <a:rPr lang="en-US" sz="1100" dirty="0" smtClean="0"/>
                        <a:t>10:50-11:20</a:t>
                      </a:r>
                    </a:p>
                    <a:p>
                      <a:r>
                        <a:rPr lang="en-US" sz="1100" dirty="0" smtClean="0"/>
                        <a:t>11:20-11:50</a:t>
                      </a:r>
                    </a:p>
                    <a:p>
                      <a:r>
                        <a:rPr lang="en-US" sz="1100" dirty="0" smtClean="0"/>
                        <a:t>11:50-12:20</a:t>
                      </a:r>
                    </a:p>
                    <a:p>
                      <a:r>
                        <a:rPr lang="en-US" sz="1100" dirty="0" smtClean="0"/>
                        <a:t>60 min</a:t>
                      </a:r>
                      <a:endParaRPr lang="en-US" sz="1100" dirty="0"/>
                    </a:p>
                  </a:txBody>
                  <a:tcPr>
                    <a:solidFill>
                      <a:schemeClr val="accent1">
                        <a:lumMod val="40000"/>
                        <a:lumOff val="60000"/>
                      </a:schemeClr>
                    </a:solidFill>
                  </a:tcPr>
                </a:tc>
                <a:tc>
                  <a:txBody>
                    <a:bodyPr/>
                    <a:lstStyle/>
                    <a:p>
                      <a:pPr algn="ctr"/>
                      <a:endParaRPr lang="en-US" dirty="0" smtClean="0"/>
                    </a:p>
                    <a:p>
                      <a:pPr algn="ctr"/>
                      <a:r>
                        <a:rPr lang="en-US" dirty="0" smtClean="0"/>
                        <a:t>D</a:t>
                      </a:r>
                      <a:endParaRPr lang="en-US" dirty="0"/>
                    </a:p>
                  </a:txBody>
                  <a:tcPr/>
                </a:tc>
                <a:tc>
                  <a:txBody>
                    <a:bodyPr/>
                    <a:lstStyle/>
                    <a:p>
                      <a:pPr algn="ctr"/>
                      <a:endParaRPr lang="en-US" dirty="0" smtClean="0"/>
                    </a:p>
                    <a:p>
                      <a:pPr algn="ctr"/>
                      <a:r>
                        <a:rPr lang="en-US" dirty="0" smtClean="0"/>
                        <a:t>E</a:t>
                      </a:r>
                      <a:endParaRPr lang="en-US" dirty="0"/>
                    </a:p>
                  </a:txBody>
                  <a:tcPr/>
                </a:tc>
                <a:tc>
                  <a:txBody>
                    <a:bodyPr/>
                    <a:lstStyle/>
                    <a:p>
                      <a:pPr algn="ctr"/>
                      <a:endParaRPr lang="en-US" dirty="0" smtClean="0"/>
                    </a:p>
                    <a:p>
                      <a:pPr algn="ctr"/>
                      <a:r>
                        <a:rPr lang="en-US" dirty="0" smtClean="0"/>
                        <a:t>E</a:t>
                      </a:r>
                      <a:endParaRPr lang="en-US" dirty="0"/>
                    </a:p>
                  </a:txBody>
                  <a:tcPr/>
                </a:tc>
                <a:tc>
                  <a:txBody>
                    <a:bodyPr/>
                    <a:lstStyle/>
                    <a:p>
                      <a:pPr algn="ctr"/>
                      <a:endParaRPr lang="en-US" dirty="0" smtClean="0"/>
                    </a:p>
                    <a:p>
                      <a:pPr algn="ctr"/>
                      <a:r>
                        <a:rPr lang="en-US" dirty="0" smtClean="0"/>
                        <a:t>E</a:t>
                      </a:r>
                      <a:endParaRPr lang="en-US" dirty="0"/>
                    </a:p>
                  </a:txBody>
                  <a:tcPr/>
                </a:tc>
                <a:tc>
                  <a:txBody>
                    <a:bodyPr/>
                    <a:lstStyle/>
                    <a:p>
                      <a:pPr algn="ctr"/>
                      <a:endParaRPr lang="en-US" dirty="0" smtClean="0"/>
                    </a:p>
                    <a:p>
                      <a:pPr algn="ctr"/>
                      <a:r>
                        <a:rPr lang="en-US" dirty="0" smtClean="0"/>
                        <a:t>E</a:t>
                      </a:r>
                      <a:endParaRPr lang="en-US" dirty="0"/>
                    </a:p>
                  </a:txBody>
                  <a:tcPr/>
                </a:tc>
                <a:tc>
                  <a:txBody>
                    <a:bodyPr/>
                    <a:lstStyle/>
                    <a:p>
                      <a:pPr algn="ctr"/>
                      <a:endParaRPr lang="en-US" dirty="0" smtClean="0"/>
                    </a:p>
                    <a:p>
                      <a:pPr algn="ctr"/>
                      <a:r>
                        <a:rPr lang="en-US" dirty="0" smtClean="0"/>
                        <a:t>D</a:t>
                      </a:r>
                      <a:endParaRPr lang="en-US" dirty="0"/>
                    </a:p>
                  </a:txBody>
                  <a:tcPr/>
                </a:tc>
                <a:tc>
                  <a:txBody>
                    <a:bodyPr/>
                    <a:lstStyle/>
                    <a:p>
                      <a:pPr algn="ctr"/>
                      <a:endParaRPr lang="en-US" dirty="0" smtClean="0"/>
                    </a:p>
                    <a:p>
                      <a:pPr algn="ctr"/>
                      <a:r>
                        <a:rPr lang="en-US" dirty="0" smtClean="0"/>
                        <a:t>D</a:t>
                      </a:r>
                      <a:endParaRPr lang="en-US" dirty="0"/>
                    </a:p>
                  </a:txBody>
                  <a:tcPr/>
                </a:tc>
              </a:tr>
              <a:tr h="518445">
                <a:tc>
                  <a:txBody>
                    <a:bodyPr/>
                    <a:lstStyle/>
                    <a:p>
                      <a:r>
                        <a:rPr lang="en-US" sz="1100" dirty="0" smtClean="0"/>
                        <a:t>5</a:t>
                      </a:r>
                      <a:r>
                        <a:rPr lang="en-US" sz="1100" baseline="30000" dirty="0" smtClean="0"/>
                        <a:t>th</a:t>
                      </a:r>
                      <a:r>
                        <a:rPr lang="en-US" sz="1100" dirty="0" smtClean="0"/>
                        <a:t> period</a:t>
                      </a:r>
                    </a:p>
                    <a:p>
                      <a:r>
                        <a:rPr lang="en-US" sz="1100" dirty="0" smtClean="0"/>
                        <a:t>12:25-1:20</a:t>
                      </a:r>
                    </a:p>
                    <a:p>
                      <a:r>
                        <a:rPr lang="en-US" sz="1100" dirty="0" smtClean="0"/>
                        <a:t>55 min</a:t>
                      </a:r>
                      <a:endParaRPr lang="en-US" sz="1100" dirty="0"/>
                    </a:p>
                  </a:txBody>
                  <a:tcPr>
                    <a:solidFill>
                      <a:schemeClr val="accent1">
                        <a:lumMod val="40000"/>
                        <a:lumOff val="60000"/>
                      </a:schemeClr>
                    </a:solidFill>
                  </a:tcPr>
                </a:tc>
                <a:tc>
                  <a:txBody>
                    <a:bodyPr/>
                    <a:lstStyle/>
                    <a:p>
                      <a:pPr algn="ctr"/>
                      <a:r>
                        <a:rPr lang="en-US" dirty="0" smtClean="0"/>
                        <a:t>E</a:t>
                      </a:r>
                      <a:endParaRPr lang="en-US" dirty="0"/>
                    </a:p>
                  </a:txBody>
                  <a:tcPr/>
                </a:tc>
                <a:tc>
                  <a:txBody>
                    <a:bodyPr/>
                    <a:lstStyle/>
                    <a:p>
                      <a:pPr algn="ctr"/>
                      <a:r>
                        <a:rPr lang="en-US" dirty="0" smtClean="0"/>
                        <a:t>F</a:t>
                      </a:r>
                      <a:endParaRPr lang="en-US" dirty="0"/>
                    </a:p>
                  </a:txBody>
                  <a:tcPr/>
                </a:tc>
                <a:tc>
                  <a:txBody>
                    <a:bodyPr/>
                    <a:lstStyle/>
                    <a:p>
                      <a:pPr algn="ctr"/>
                      <a:r>
                        <a:rPr lang="en-US" dirty="0" smtClean="0"/>
                        <a:t>F</a:t>
                      </a:r>
                      <a:endParaRPr lang="en-US" dirty="0"/>
                    </a:p>
                  </a:txBody>
                  <a:tcPr/>
                </a:tc>
                <a:tc>
                  <a:txBody>
                    <a:bodyPr/>
                    <a:lstStyle/>
                    <a:p>
                      <a:pPr algn="ctr"/>
                      <a:r>
                        <a:rPr lang="en-US" dirty="0" smtClean="0"/>
                        <a:t>F</a:t>
                      </a:r>
                      <a:endParaRPr lang="en-US" dirty="0"/>
                    </a:p>
                  </a:txBody>
                  <a:tcPr/>
                </a:tc>
                <a:tc>
                  <a:txBody>
                    <a:bodyPr/>
                    <a:lstStyle/>
                    <a:p>
                      <a:pPr algn="ctr"/>
                      <a:r>
                        <a:rPr lang="en-US" dirty="0" smtClean="0"/>
                        <a:t>F</a:t>
                      </a:r>
                      <a:endParaRPr lang="en-US" dirty="0"/>
                    </a:p>
                  </a:txBody>
                  <a:tcPr/>
                </a:tc>
                <a:tc>
                  <a:txBody>
                    <a:bodyPr/>
                    <a:lstStyle/>
                    <a:p>
                      <a:pPr algn="ctr"/>
                      <a:r>
                        <a:rPr lang="en-US" dirty="0" smtClean="0"/>
                        <a:t>F</a:t>
                      </a:r>
                      <a:endParaRPr lang="en-US" dirty="0"/>
                    </a:p>
                  </a:txBody>
                  <a:tcPr/>
                </a:tc>
                <a:tc>
                  <a:txBody>
                    <a:bodyPr/>
                    <a:lstStyle/>
                    <a:p>
                      <a:pPr algn="ctr"/>
                      <a:r>
                        <a:rPr lang="en-US" dirty="0" smtClean="0"/>
                        <a:t>E</a:t>
                      </a:r>
                      <a:endParaRPr lang="en-US" dirty="0"/>
                    </a:p>
                  </a:txBody>
                  <a:tcPr/>
                </a:tc>
              </a:tr>
              <a:tr h="518445">
                <a:tc>
                  <a:txBody>
                    <a:bodyPr/>
                    <a:lstStyle/>
                    <a:p>
                      <a:r>
                        <a:rPr lang="en-US" sz="1100" dirty="0" smtClean="0"/>
                        <a:t>6</a:t>
                      </a:r>
                      <a:r>
                        <a:rPr lang="en-US" sz="1100" baseline="30000" dirty="0" smtClean="0"/>
                        <a:t>th</a:t>
                      </a:r>
                      <a:r>
                        <a:rPr lang="en-US" sz="1100" dirty="0" smtClean="0"/>
                        <a:t> period</a:t>
                      </a:r>
                    </a:p>
                    <a:p>
                      <a:r>
                        <a:rPr lang="en-US" sz="1100" dirty="0" smtClean="0"/>
                        <a:t>1:25-2:20</a:t>
                      </a:r>
                    </a:p>
                    <a:p>
                      <a:r>
                        <a:rPr lang="en-US" sz="1100" dirty="0" smtClean="0"/>
                        <a:t>55 min</a:t>
                      </a:r>
                      <a:endParaRPr lang="en-US" sz="1100" dirty="0"/>
                    </a:p>
                  </a:txBody>
                  <a:tcPr>
                    <a:solidFill>
                      <a:schemeClr val="accent1">
                        <a:lumMod val="40000"/>
                        <a:lumOff val="60000"/>
                      </a:schemeClr>
                    </a:solidFill>
                  </a:tcPr>
                </a:tc>
                <a:tc>
                  <a:txBody>
                    <a:bodyPr/>
                    <a:lstStyle/>
                    <a:p>
                      <a:pPr algn="ctr"/>
                      <a:r>
                        <a:rPr lang="en-US" dirty="0" smtClean="0"/>
                        <a:t>F</a:t>
                      </a:r>
                      <a:endParaRPr lang="en-US" dirty="0"/>
                    </a:p>
                  </a:txBody>
                  <a:tcPr/>
                </a:tc>
                <a:tc>
                  <a:txBody>
                    <a:bodyPr/>
                    <a:lstStyle/>
                    <a:p>
                      <a:pPr algn="ctr"/>
                      <a:r>
                        <a:rPr lang="en-US" dirty="0" smtClean="0"/>
                        <a:t>G</a:t>
                      </a:r>
                      <a:endParaRPr lang="en-US" dirty="0"/>
                    </a:p>
                  </a:txBody>
                  <a:tcPr/>
                </a:tc>
                <a:tc>
                  <a:txBody>
                    <a:bodyPr/>
                    <a:lstStyle/>
                    <a:p>
                      <a:pPr algn="ctr"/>
                      <a:r>
                        <a:rPr lang="en-US" dirty="0" smtClean="0"/>
                        <a:t>G</a:t>
                      </a:r>
                      <a:endParaRPr lang="en-US" dirty="0"/>
                    </a:p>
                  </a:txBody>
                  <a:tcPr/>
                </a:tc>
                <a:tc>
                  <a:txBody>
                    <a:bodyPr/>
                    <a:lstStyle/>
                    <a:p>
                      <a:pPr algn="ctr"/>
                      <a:r>
                        <a:rPr lang="en-US" dirty="0" smtClean="0"/>
                        <a:t>G</a:t>
                      </a:r>
                      <a:endParaRPr lang="en-US" dirty="0"/>
                    </a:p>
                  </a:txBody>
                  <a:tcPr/>
                </a:tc>
                <a:tc>
                  <a:txBody>
                    <a:bodyPr/>
                    <a:lstStyle/>
                    <a:p>
                      <a:pPr algn="ctr"/>
                      <a:r>
                        <a:rPr lang="en-US" dirty="0" smtClean="0"/>
                        <a:t>G</a:t>
                      </a:r>
                      <a:endParaRPr lang="en-US" dirty="0"/>
                    </a:p>
                  </a:txBody>
                  <a:tcPr/>
                </a:tc>
                <a:tc>
                  <a:txBody>
                    <a:bodyPr/>
                    <a:lstStyle/>
                    <a:p>
                      <a:pPr algn="ctr"/>
                      <a:r>
                        <a:rPr lang="en-US" dirty="0" smtClean="0"/>
                        <a:t>G</a:t>
                      </a:r>
                      <a:endParaRPr lang="en-US" dirty="0"/>
                    </a:p>
                  </a:txBody>
                  <a:tcPr/>
                </a:tc>
                <a:tc>
                  <a:txBody>
                    <a:bodyPr/>
                    <a:lstStyle/>
                    <a:p>
                      <a:pPr algn="ctr"/>
                      <a:r>
                        <a:rPr lang="en-US" dirty="0" smtClean="0"/>
                        <a:t>G</a:t>
                      </a:r>
                      <a:endParaRPr lang="en-US" dirty="0"/>
                    </a:p>
                  </a:txBody>
                  <a:tcPr/>
                </a:tc>
              </a:tr>
              <a:tr h="450553">
                <a:tc>
                  <a:txBody>
                    <a:bodyPr/>
                    <a:lstStyle/>
                    <a:p>
                      <a:endParaRPr lang="en-US" sz="1100" dirty="0"/>
                    </a:p>
                  </a:txBody>
                  <a:tcPr>
                    <a:solidFill>
                      <a:schemeClr val="bg1"/>
                    </a:solidFill>
                  </a:tcPr>
                </a:tc>
                <a:tc>
                  <a:txBody>
                    <a:bodyPr/>
                    <a:lstStyle/>
                    <a:p>
                      <a:r>
                        <a:rPr lang="en-US" sz="1400" dirty="0" smtClean="0"/>
                        <a:t>Drop</a:t>
                      </a:r>
                      <a:r>
                        <a:rPr lang="en-US" sz="1400" baseline="0" dirty="0" smtClean="0"/>
                        <a:t> </a:t>
                      </a:r>
                      <a:r>
                        <a:rPr lang="en-US" sz="1400" dirty="0" smtClean="0"/>
                        <a:t>G</a:t>
                      </a:r>
                      <a:endParaRPr lang="en-US" sz="1400" dirty="0"/>
                    </a:p>
                  </a:txBody>
                  <a:tcPr>
                    <a:solidFill>
                      <a:schemeClr val="accent1">
                        <a:lumMod val="40000"/>
                        <a:lumOff val="60000"/>
                      </a:schemeClr>
                    </a:solidFill>
                  </a:tcPr>
                </a:tc>
                <a:tc>
                  <a:txBody>
                    <a:bodyPr/>
                    <a:lstStyle/>
                    <a:p>
                      <a:r>
                        <a:rPr lang="en-US" sz="1400" dirty="0" smtClean="0"/>
                        <a:t>Drop A</a:t>
                      </a:r>
                      <a:endParaRPr lang="en-US" sz="1400" dirty="0"/>
                    </a:p>
                  </a:txBody>
                  <a:tcPr>
                    <a:solidFill>
                      <a:schemeClr val="accent1">
                        <a:lumMod val="40000"/>
                        <a:lumOff val="60000"/>
                      </a:schemeClr>
                    </a:solidFill>
                  </a:tcPr>
                </a:tc>
                <a:tc>
                  <a:txBody>
                    <a:bodyPr/>
                    <a:lstStyle/>
                    <a:p>
                      <a:r>
                        <a:rPr lang="en-US" sz="1400" dirty="0" smtClean="0"/>
                        <a:t>Drop B</a:t>
                      </a:r>
                      <a:endParaRPr lang="en-US" sz="1400" dirty="0"/>
                    </a:p>
                  </a:txBody>
                  <a:tcPr>
                    <a:solidFill>
                      <a:schemeClr val="accent1">
                        <a:lumMod val="40000"/>
                        <a:lumOff val="60000"/>
                      </a:schemeClr>
                    </a:solidFill>
                  </a:tcPr>
                </a:tc>
                <a:tc>
                  <a:txBody>
                    <a:bodyPr/>
                    <a:lstStyle/>
                    <a:p>
                      <a:r>
                        <a:rPr lang="en-US" sz="1400" dirty="0" smtClean="0"/>
                        <a:t>Drop C</a:t>
                      </a:r>
                      <a:endParaRPr lang="en-US" sz="1400" dirty="0"/>
                    </a:p>
                  </a:txBody>
                  <a:tcPr>
                    <a:solidFill>
                      <a:schemeClr val="accent1">
                        <a:lumMod val="40000"/>
                        <a:lumOff val="60000"/>
                      </a:schemeClr>
                    </a:solidFill>
                  </a:tcPr>
                </a:tc>
                <a:tc>
                  <a:txBody>
                    <a:bodyPr/>
                    <a:lstStyle/>
                    <a:p>
                      <a:r>
                        <a:rPr lang="en-US" sz="1400" dirty="0" smtClean="0"/>
                        <a:t>Drop D</a:t>
                      </a:r>
                      <a:endParaRPr lang="en-US" sz="1400" dirty="0"/>
                    </a:p>
                  </a:txBody>
                  <a:tcPr>
                    <a:solidFill>
                      <a:schemeClr val="accent1">
                        <a:lumMod val="40000"/>
                        <a:lumOff val="60000"/>
                      </a:schemeClr>
                    </a:solidFill>
                  </a:tcPr>
                </a:tc>
                <a:tc>
                  <a:txBody>
                    <a:bodyPr/>
                    <a:lstStyle/>
                    <a:p>
                      <a:r>
                        <a:rPr lang="en-US" sz="1400" dirty="0" smtClean="0"/>
                        <a:t>Drop E</a:t>
                      </a:r>
                      <a:endParaRPr lang="en-US" sz="1400" dirty="0"/>
                    </a:p>
                  </a:txBody>
                  <a:tcPr>
                    <a:solidFill>
                      <a:schemeClr val="accent1">
                        <a:lumMod val="40000"/>
                        <a:lumOff val="60000"/>
                      </a:schemeClr>
                    </a:solidFill>
                  </a:tcPr>
                </a:tc>
                <a:tc>
                  <a:txBody>
                    <a:bodyPr/>
                    <a:lstStyle/>
                    <a:p>
                      <a:r>
                        <a:rPr lang="en-US" sz="1400" dirty="0" smtClean="0"/>
                        <a:t>Drop F</a:t>
                      </a:r>
                      <a:endParaRPr lang="en-US" sz="1400" dirty="0"/>
                    </a:p>
                  </a:txBody>
                  <a:tcPr>
                    <a:solidFill>
                      <a:schemeClr val="accent1">
                        <a:lumMod val="40000"/>
                        <a:lumOff val="60000"/>
                      </a:schemeClr>
                    </a:solidFill>
                  </a:tcPr>
                </a:tc>
              </a:tr>
            </a:tbl>
          </a:graphicData>
        </a:graphic>
      </p:graphicFrame>
    </p:spTree>
    <p:extLst>
      <p:ext uri="{BB962C8B-B14F-4D97-AF65-F5344CB8AC3E}">
        <p14:creationId xmlns:p14="http://schemas.microsoft.com/office/powerpoint/2010/main" val="593707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Advisory Schedule        Early Release Day Schedule</a:t>
            </a: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val="3426750130"/>
              </p:ext>
            </p:extLst>
          </p:nvPr>
        </p:nvGraphicFramePr>
        <p:xfrm>
          <a:off x="457200" y="1219200"/>
          <a:ext cx="7772400" cy="5312717"/>
        </p:xfrm>
        <a:graphic>
          <a:graphicData uri="http://schemas.openxmlformats.org/drawingml/2006/table">
            <a:tbl>
              <a:tblPr/>
              <a:tblGrid>
                <a:gridCol w="1066800"/>
                <a:gridCol w="2285999"/>
                <a:gridCol w="304801"/>
                <a:gridCol w="1066800"/>
                <a:gridCol w="3048000"/>
              </a:tblGrid>
              <a:tr h="410617">
                <a:tc>
                  <a:txBody>
                    <a:bodyPr/>
                    <a:lstStyle/>
                    <a:p>
                      <a:pPr rtl="0" fontAlgn="ctr">
                        <a:spcBef>
                          <a:spcPts val="0"/>
                        </a:spcBef>
                        <a:spcAft>
                          <a:spcPts val="0"/>
                        </a:spcAft>
                      </a:pPr>
                      <a:r>
                        <a:rPr lang="en-US" sz="1600" b="0" i="0" u="none" strike="noStrike">
                          <a:solidFill>
                            <a:srgbClr val="000000"/>
                          </a:solidFill>
                          <a:effectLst/>
                          <a:latin typeface="Calibri"/>
                        </a:rPr>
                        <a:t>1st period</a:t>
                      </a:r>
                      <a:endParaRPr lang="en-US" sz="160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ctr">
                        <a:spcBef>
                          <a:spcPts val="0"/>
                        </a:spcBef>
                        <a:spcAft>
                          <a:spcPts val="0"/>
                        </a:spcAft>
                      </a:pPr>
                      <a:r>
                        <a:rPr lang="en-US" sz="1600" b="0" i="0" u="none" strike="noStrike" dirty="0">
                          <a:solidFill>
                            <a:srgbClr val="000000"/>
                          </a:solidFill>
                          <a:effectLst/>
                          <a:latin typeface="+mn-lt"/>
                        </a:rPr>
                        <a:t>7:45-8:35 (50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t"/>
                      <a:r>
                        <a:rPr lang="en-US" sz="1600">
                          <a:effectLst/>
                          <a:latin typeface="+mn-lt"/>
                        </a:rPr>
                        <a:t/>
                      </a:r>
                      <a:br>
                        <a:rPr lang="en-US" sz="1600">
                          <a:effectLst/>
                          <a:latin typeface="+mn-lt"/>
                        </a:rPr>
                      </a:br>
                      <a:endParaRPr lang="en-US" sz="160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99999"/>
                    </a:solidFill>
                  </a:tcPr>
                </a:tc>
                <a:tc>
                  <a:txBody>
                    <a:bodyPr/>
                    <a:lstStyle/>
                    <a:p>
                      <a:pPr rtl="0" fontAlgn="ctr">
                        <a:spcBef>
                          <a:spcPts val="0"/>
                        </a:spcBef>
                        <a:spcAft>
                          <a:spcPts val="0"/>
                        </a:spcAft>
                      </a:pPr>
                      <a:r>
                        <a:rPr lang="en-US" sz="1600" b="0" i="0" u="none" strike="noStrike" dirty="0">
                          <a:solidFill>
                            <a:srgbClr val="000000"/>
                          </a:solidFill>
                          <a:effectLst/>
                          <a:latin typeface="Calibri"/>
                        </a:rPr>
                        <a:t>1st period</a:t>
                      </a:r>
                      <a:endParaRPr lang="en-US" sz="16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dirty="0">
                          <a:solidFill>
                            <a:srgbClr val="000000"/>
                          </a:solidFill>
                          <a:effectLst/>
                          <a:latin typeface="+mn-lt"/>
                        </a:rPr>
                        <a:t>7:45 - 8:17 (32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0617">
                <a:tc>
                  <a:txBody>
                    <a:bodyPr/>
                    <a:lstStyle/>
                    <a:p>
                      <a:pPr rtl="0" fontAlgn="ctr">
                        <a:spcBef>
                          <a:spcPts val="0"/>
                        </a:spcBef>
                        <a:spcAft>
                          <a:spcPts val="0"/>
                        </a:spcAft>
                      </a:pPr>
                      <a:r>
                        <a:rPr lang="en-US" sz="1600" b="0" i="0" u="none" strike="noStrike">
                          <a:solidFill>
                            <a:srgbClr val="000000"/>
                          </a:solidFill>
                          <a:effectLst/>
                          <a:latin typeface="Calibri"/>
                        </a:rPr>
                        <a:t>2nd period</a:t>
                      </a:r>
                      <a:endParaRPr lang="en-US" sz="160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ctr">
                        <a:spcBef>
                          <a:spcPts val="0"/>
                        </a:spcBef>
                        <a:spcAft>
                          <a:spcPts val="0"/>
                        </a:spcAft>
                      </a:pPr>
                      <a:r>
                        <a:rPr lang="en-US" sz="1600" b="0" i="0" u="none" strike="noStrike" dirty="0">
                          <a:solidFill>
                            <a:srgbClr val="000000"/>
                          </a:solidFill>
                          <a:effectLst/>
                          <a:latin typeface="+mn-lt"/>
                        </a:rPr>
                        <a:t>8:40-9:25 (45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t"/>
                      <a:r>
                        <a:rPr lang="en-US" sz="1600" dirty="0">
                          <a:effectLst/>
                          <a:latin typeface="+mn-lt"/>
                        </a:rPr>
                        <a:t/>
                      </a:r>
                      <a:br>
                        <a:rPr lang="en-US" sz="1600" dirty="0">
                          <a:effectLst/>
                          <a:latin typeface="+mn-lt"/>
                        </a:rPr>
                      </a:br>
                      <a:endParaRPr lang="en-US" sz="1600" dirty="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99999"/>
                    </a:solidFill>
                  </a:tcPr>
                </a:tc>
                <a:tc>
                  <a:txBody>
                    <a:bodyPr/>
                    <a:lstStyle/>
                    <a:p>
                      <a:pPr rtl="0" fontAlgn="ctr">
                        <a:spcBef>
                          <a:spcPts val="0"/>
                        </a:spcBef>
                        <a:spcAft>
                          <a:spcPts val="0"/>
                        </a:spcAft>
                      </a:pPr>
                      <a:r>
                        <a:rPr lang="en-US" sz="1600" b="0" i="0" u="none" strike="noStrike">
                          <a:solidFill>
                            <a:srgbClr val="000000"/>
                          </a:solidFill>
                          <a:effectLst/>
                          <a:latin typeface="Calibri"/>
                        </a:rPr>
                        <a:t>2nd period</a:t>
                      </a:r>
                      <a:endParaRPr lang="en-US" sz="160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dirty="0">
                          <a:solidFill>
                            <a:srgbClr val="000000"/>
                          </a:solidFill>
                          <a:effectLst/>
                          <a:latin typeface="+mn-lt"/>
                        </a:rPr>
                        <a:t>8:22 - 8:49 (27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0617">
                <a:tc>
                  <a:txBody>
                    <a:bodyPr/>
                    <a:lstStyle/>
                    <a:p>
                      <a:pPr rtl="0" fontAlgn="ctr">
                        <a:spcBef>
                          <a:spcPts val="0"/>
                        </a:spcBef>
                        <a:spcAft>
                          <a:spcPts val="0"/>
                        </a:spcAft>
                      </a:pPr>
                      <a:r>
                        <a:rPr lang="en-US" sz="1600" b="0" i="0" u="none" strike="noStrike">
                          <a:solidFill>
                            <a:srgbClr val="000000"/>
                          </a:solidFill>
                          <a:effectLst/>
                          <a:latin typeface="Calibri"/>
                        </a:rPr>
                        <a:t>3rd period</a:t>
                      </a:r>
                      <a:endParaRPr lang="en-US" sz="160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ctr">
                        <a:spcBef>
                          <a:spcPts val="0"/>
                        </a:spcBef>
                        <a:spcAft>
                          <a:spcPts val="0"/>
                        </a:spcAft>
                      </a:pPr>
                      <a:r>
                        <a:rPr lang="en-US" sz="1600" b="0" i="0" u="none" strike="noStrike" dirty="0">
                          <a:solidFill>
                            <a:srgbClr val="000000"/>
                          </a:solidFill>
                          <a:effectLst/>
                          <a:latin typeface="+mn-lt"/>
                        </a:rPr>
                        <a:t>9:30-10:15 (45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t"/>
                      <a:r>
                        <a:rPr lang="en-US" sz="1600">
                          <a:effectLst/>
                          <a:latin typeface="+mn-lt"/>
                        </a:rPr>
                        <a:t/>
                      </a:r>
                      <a:br>
                        <a:rPr lang="en-US" sz="1600">
                          <a:effectLst/>
                          <a:latin typeface="+mn-lt"/>
                        </a:rPr>
                      </a:br>
                      <a:endParaRPr lang="en-US" sz="160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99999"/>
                    </a:solidFill>
                  </a:tcPr>
                </a:tc>
                <a:tc>
                  <a:txBody>
                    <a:bodyPr/>
                    <a:lstStyle/>
                    <a:p>
                      <a:pPr rtl="0" fontAlgn="ctr">
                        <a:spcBef>
                          <a:spcPts val="0"/>
                        </a:spcBef>
                        <a:spcAft>
                          <a:spcPts val="0"/>
                        </a:spcAft>
                      </a:pPr>
                      <a:r>
                        <a:rPr lang="en-US" sz="1600" b="0" i="0" u="none" strike="noStrike">
                          <a:solidFill>
                            <a:srgbClr val="000000"/>
                          </a:solidFill>
                          <a:effectLst/>
                          <a:latin typeface="Calibri"/>
                        </a:rPr>
                        <a:t>3rd period</a:t>
                      </a:r>
                      <a:endParaRPr lang="en-US" sz="160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dirty="0">
                          <a:solidFill>
                            <a:srgbClr val="000000"/>
                          </a:solidFill>
                          <a:effectLst/>
                          <a:latin typeface="+mn-lt"/>
                        </a:rPr>
                        <a:t>8:54 - 9:21 (27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071274">
                <a:tc>
                  <a:txBody>
                    <a:bodyPr/>
                    <a:lstStyle/>
                    <a:p>
                      <a:pPr rtl="0" fontAlgn="ctr">
                        <a:spcBef>
                          <a:spcPts val="0"/>
                        </a:spcBef>
                        <a:spcAft>
                          <a:spcPts val="0"/>
                        </a:spcAft>
                      </a:pPr>
                      <a:r>
                        <a:rPr lang="en-US" sz="1600" b="0" i="0" u="none" strike="noStrike">
                          <a:solidFill>
                            <a:srgbClr val="000000"/>
                          </a:solidFill>
                          <a:effectLst/>
                          <a:latin typeface="Calibri"/>
                        </a:rPr>
                        <a:t>Advisory</a:t>
                      </a:r>
                      <a:endParaRPr lang="en-US" sz="160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ctr">
                        <a:spcBef>
                          <a:spcPts val="0"/>
                        </a:spcBef>
                        <a:spcAft>
                          <a:spcPts val="0"/>
                        </a:spcAft>
                      </a:pPr>
                      <a:r>
                        <a:rPr lang="en-US" sz="1600" b="0" i="0" u="none" strike="noStrike" dirty="0">
                          <a:solidFill>
                            <a:srgbClr val="000000"/>
                          </a:solidFill>
                          <a:effectLst/>
                          <a:latin typeface="+mn-lt"/>
                        </a:rPr>
                        <a:t>10:20-11:05 (45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t"/>
                      <a:r>
                        <a:rPr lang="en-US" sz="1600">
                          <a:effectLst/>
                          <a:latin typeface="+mn-lt"/>
                        </a:rPr>
                        <a:t/>
                      </a:r>
                      <a:br>
                        <a:rPr lang="en-US" sz="1600">
                          <a:effectLst/>
                          <a:latin typeface="+mn-lt"/>
                        </a:rPr>
                      </a:br>
                      <a:endParaRPr lang="en-US" sz="160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99999"/>
                    </a:solidFill>
                  </a:tcPr>
                </a:tc>
                <a:tc>
                  <a:txBody>
                    <a:bodyPr/>
                    <a:lstStyle/>
                    <a:p>
                      <a:pPr rtl="0" fontAlgn="ctr">
                        <a:spcBef>
                          <a:spcPts val="0"/>
                        </a:spcBef>
                        <a:spcAft>
                          <a:spcPts val="0"/>
                        </a:spcAft>
                      </a:pPr>
                      <a:r>
                        <a:rPr lang="en-US" sz="1600" b="0" i="0" u="none" strike="noStrike" dirty="0">
                          <a:solidFill>
                            <a:srgbClr val="000000"/>
                          </a:solidFill>
                          <a:effectLst/>
                          <a:latin typeface="Calibri"/>
                        </a:rPr>
                        <a:t>4th period</a:t>
                      </a:r>
                      <a:endParaRPr lang="en-US" sz="16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dirty="0">
                          <a:solidFill>
                            <a:srgbClr val="000000"/>
                          </a:solidFill>
                          <a:effectLst/>
                          <a:latin typeface="+mn-lt"/>
                        </a:rPr>
                        <a:t>Lunch 1: 9:26 - 9:56</a:t>
                      </a:r>
                      <a:endParaRPr lang="en-US" sz="1600" dirty="0">
                        <a:effectLst/>
                        <a:latin typeface="+mn-lt"/>
                      </a:endParaRPr>
                    </a:p>
                    <a:p>
                      <a:pPr rtl="0" fontAlgn="t">
                        <a:spcBef>
                          <a:spcPts val="0"/>
                        </a:spcBef>
                        <a:spcAft>
                          <a:spcPts val="0"/>
                        </a:spcAft>
                      </a:pPr>
                      <a:r>
                        <a:rPr lang="en-US" sz="1600" b="0" i="0" u="none" strike="noStrike" dirty="0">
                          <a:solidFill>
                            <a:srgbClr val="000000"/>
                          </a:solidFill>
                          <a:effectLst/>
                          <a:latin typeface="+mn-lt"/>
                        </a:rPr>
                        <a:t>Lunch 2: 9:56 - 10:26</a:t>
                      </a:r>
                      <a:endParaRPr lang="en-US" sz="1600" dirty="0">
                        <a:effectLst/>
                        <a:latin typeface="+mn-lt"/>
                      </a:endParaRPr>
                    </a:p>
                    <a:p>
                      <a:pPr rtl="0" fontAlgn="t">
                        <a:spcBef>
                          <a:spcPts val="0"/>
                        </a:spcBef>
                        <a:spcAft>
                          <a:spcPts val="0"/>
                        </a:spcAft>
                      </a:pPr>
                      <a:r>
                        <a:rPr lang="en-US" sz="1600" b="0" i="0" u="none" strike="noStrike" dirty="0">
                          <a:solidFill>
                            <a:srgbClr val="000000"/>
                          </a:solidFill>
                          <a:effectLst/>
                          <a:latin typeface="+mn-lt"/>
                        </a:rPr>
                        <a:t>Lunch 3: 10:26 - 10:56</a:t>
                      </a:r>
                      <a:endParaRPr lang="en-US" sz="1600" dirty="0">
                        <a:effectLst/>
                        <a:latin typeface="+mn-lt"/>
                      </a:endParaRPr>
                    </a:p>
                    <a:p>
                      <a:pPr rtl="0" fontAlgn="t">
                        <a:spcBef>
                          <a:spcPts val="0"/>
                        </a:spcBef>
                        <a:spcAft>
                          <a:spcPts val="0"/>
                        </a:spcAft>
                      </a:pPr>
                      <a:r>
                        <a:rPr lang="en-US" sz="1600" b="0" i="0" u="none" strike="noStrike" dirty="0">
                          <a:solidFill>
                            <a:srgbClr val="000000"/>
                          </a:solidFill>
                          <a:effectLst/>
                          <a:latin typeface="+mn-lt"/>
                        </a:rPr>
                        <a:t>(30 </a:t>
                      </a:r>
                      <a:r>
                        <a:rPr lang="en-US" sz="1600" b="0" i="0" u="none" strike="noStrike" dirty="0" smtClean="0">
                          <a:solidFill>
                            <a:srgbClr val="000000"/>
                          </a:solidFill>
                          <a:effectLst/>
                          <a:latin typeface="+mn-lt"/>
                        </a:rPr>
                        <a:t>min </a:t>
                      </a:r>
                      <a:r>
                        <a:rPr lang="en-US" sz="1600" b="0" i="0" u="none" strike="noStrike" dirty="0">
                          <a:solidFill>
                            <a:srgbClr val="000000"/>
                          </a:solidFill>
                          <a:effectLst/>
                          <a:latin typeface="+mn-lt"/>
                        </a:rPr>
                        <a:t>lunch, 60 </a:t>
                      </a:r>
                      <a:r>
                        <a:rPr lang="en-US" sz="1600" b="0" i="0" u="none" strike="noStrike" dirty="0" smtClean="0">
                          <a:solidFill>
                            <a:srgbClr val="000000"/>
                          </a:solidFill>
                          <a:effectLst/>
                          <a:latin typeface="+mn-lt"/>
                        </a:rPr>
                        <a:t>min </a:t>
                      </a:r>
                      <a:r>
                        <a:rPr lang="en-US" sz="1600" b="0" i="0" u="none" strike="noStrike" dirty="0">
                          <a:solidFill>
                            <a:srgbClr val="000000"/>
                          </a:solidFill>
                          <a:effectLst/>
                          <a:latin typeface="+mn-lt"/>
                        </a:rPr>
                        <a:t>class)</a:t>
                      </a:r>
                      <a:endParaRPr lang="en-US" sz="1600" dirty="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401603">
                <a:tc>
                  <a:txBody>
                    <a:bodyPr/>
                    <a:lstStyle/>
                    <a:p>
                      <a:pPr rtl="0" fontAlgn="ctr">
                        <a:spcBef>
                          <a:spcPts val="0"/>
                        </a:spcBef>
                        <a:spcAft>
                          <a:spcPts val="0"/>
                        </a:spcAft>
                      </a:pPr>
                      <a:r>
                        <a:rPr lang="en-US" sz="1600" b="0" i="0" u="none" strike="noStrike">
                          <a:solidFill>
                            <a:srgbClr val="000000"/>
                          </a:solidFill>
                          <a:effectLst/>
                          <a:latin typeface="Calibri"/>
                        </a:rPr>
                        <a:t>4th period</a:t>
                      </a:r>
                      <a:endParaRPr lang="en-US" sz="160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ctr">
                        <a:spcBef>
                          <a:spcPts val="0"/>
                        </a:spcBef>
                        <a:spcAft>
                          <a:spcPts val="0"/>
                        </a:spcAft>
                      </a:pPr>
                      <a:r>
                        <a:rPr lang="en-US" sz="1600" b="0" i="0" u="none" strike="noStrike" dirty="0">
                          <a:solidFill>
                            <a:srgbClr val="000000"/>
                          </a:solidFill>
                          <a:effectLst/>
                          <a:latin typeface="+mn-lt"/>
                        </a:rPr>
                        <a:t>Lunch 1: 11:10-11:40</a:t>
                      </a:r>
                      <a:endParaRPr lang="en-US" sz="1600" dirty="0">
                        <a:effectLst/>
                        <a:latin typeface="+mn-lt"/>
                      </a:endParaRPr>
                    </a:p>
                    <a:p>
                      <a:pPr rtl="0" fontAlgn="ctr">
                        <a:spcBef>
                          <a:spcPts val="0"/>
                        </a:spcBef>
                        <a:spcAft>
                          <a:spcPts val="0"/>
                        </a:spcAft>
                      </a:pPr>
                      <a:r>
                        <a:rPr lang="en-US" sz="1600" b="0" i="0" u="none" strike="noStrike" dirty="0">
                          <a:solidFill>
                            <a:srgbClr val="000000"/>
                          </a:solidFill>
                          <a:effectLst/>
                          <a:latin typeface="+mn-lt"/>
                        </a:rPr>
                        <a:t>Lunch 2: 11:40-12:10</a:t>
                      </a:r>
                      <a:endParaRPr lang="en-US" sz="1600" dirty="0">
                        <a:effectLst/>
                        <a:latin typeface="+mn-lt"/>
                      </a:endParaRPr>
                    </a:p>
                    <a:p>
                      <a:pPr rtl="0" fontAlgn="ctr">
                        <a:spcBef>
                          <a:spcPts val="0"/>
                        </a:spcBef>
                        <a:spcAft>
                          <a:spcPts val="0"/>
                        </a:spcAft>
                      </a:pPr>
                      <a:r>
                        <a:rPr lang="en-US" sz="1600" b="0" i="0" u="none" strike="noStrike" dirty="0">
                          <a:solidFill>
                            <a:srgbClr val="000000"/>
                          </a:solidFill>
                          <a:effectLst/>
                          <a:latin typeface="+mn-lt"/>
                        </a:rPr>
                        <a:t>Lunch 3: 12:10-12:40</a:t>
                      </a:r>
                      <a:endParaRPr lang="en-US" sz="1600" dirty="0">
                        <a:effectLst/>
                        <a:latin typeface="+mn-lt"/>
                      </a:endParaRPr>
                    </a:p>
                    <a:p>
                      <a:pPr rtl="0" fontAlgn="ctr">
                        <a:spcBef>
                          <a:spcPts val="0"/>
                        </a:spcBef>
                        <a:spcAft>
                          <a:spcPts val="0"/>
                        </a:spcAft>
                      </a:pPr>
                      <a:r>
                        <a:rPr lang="en-US" sz="1600" b="0" i="0" u="none" strike="noStrike" dirty="0">
                          <a:solidFill>
                            <a:srgbClr val="000000"/>
                          </a:solidFill>
                          <a:effectLst/>
                          <a:latin typeface="+mn-lt"/>
                        </a:rPr>
                        <a:t>(30 </a:t>
                      </a:r>
                      <a:r>
                        <a:rPr lang="en-US" sz="1600" b="0" i="0" u="none" strike="noStrike" dirty="0" smtClean="0">
                          <a:solidFill>
                            <a:srgbClr val="000000"/>
                          </a:solidFill>
                          <a:effectLst/>
                          <a:latin typeface="+mn-lt"/>
                        </a:rPr>
                        <a:t>min </a:t>
                      </a:r>
                      <a:r>
                        <a:rPr lang="en-US" sz="1600" b="0" i="0" u="none" strike="noStrike" dirty="0">
                          <a:solidFill>
                            <a:srgbClr val="000000"/>
                          </a:solidFill>
                          <a:effectLst/>
                          <a:latin typeface="+mn-lt"/>
                        </a:rPr>
                        <a:t>lunch, 60 </a:t>
                      </a:r>
                      <a:r>
                        <a:rPr lang="en-US" sz="1600" b="0" i="0" u="none" strike="noStrike" dirty="0" smtClean="0">
                          <a:solidFill>
                            <a:srgbClr val="000000"/>
                          </a:solidFill>
                          <a:effectLst/>
                          <a:latin typeface="+mn-lt"/>
                        </a:rPr>
                        <a:t>min </a:t>
                      </a:r>
                      <a:r>
                        <a:rPr lang="en-US" sz="1600" b="0" i="0" u="none" strike="noStrike" dirty="0">
                          <a:solidFill>
                            <a:srgbClr val="000000"/>
                          </a:solidFill>
                          <a:effectLst/>
                          <a:latin typeface="+mn-lt"/>
                        </a:rPr>
                        <a:t>class)</a:t>
                      </a:r>
                      <a:endParaRPr lang="en-US" sz="1600" dirty="0">
                        <a:effectLst/>
                        <a:latin typeface="+mn-lt"/>
                      </a:endParaRPr>
                    </a:p>
                  </a:txBody>
                  <a:tcPr marL="40144" marR="40144" marT="40144" marB="4014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t"/>
                      <a:r>
                        <a:rPr lang="en-US" sz="1600">
                          <a:effectLst/>
                          <a:latin typeface="+mn-lt"/>
                        </a:rPr>
                        <a:t/>
                      </a:r>
                      <a:br>
                        <a:rPr lang="en-US" sz="1600">
                          <a:effectLst/>
                          <a:latin typeface="+mn-lt"/>
                        </a:rPr>
                      </a:br>
                      <a:endParaRPr lang="en-US" sz="160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99999"/>
                    </a:solidFill>
                  </a:tcPr>
                </a:tc>
                <a:tc>
                  <a:txBody>
                    <a:bodyPr/>
                    <a:lstStyle/>
                    <a:p>
                      <a:pPr rtl="0" fontAlgn="ctr">
                        <a:spcBef>
                          <a:spcPts val="0"/>
                        </a:spcBef>
                        <a:spcAft>
                          <a:spcPts val="0"/>
                        </a:spcAft>
                      </a:pPr>
                      <a:r>
                        <a:rPr lang="en-US" sz="1600" b="0" i="0" u="none" strike="noStrike" dirty="0">
                          <a:solidFill>
                            <a:srgbClr val="000000"/>
                          </a:solidFill>
                          <a:effectLst/>
                          <a:latin typeface="Calibri"/>
                        </a:rPr>
                        <a:t>5th period</a:t>
                      </a:r>
                      <a:endParaRPr lang="en-US" sz="16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0" i="0" u="none" strike="noStrike" dirty="0">
                          <a:solidFill>
                            <a:srgbClr val="000000"/>
                          </a:solidFill>
                          <a:effectLst/>
                          <a:latin typeface="+mn-lt"/>
                        </a:rPr>
                        <a:t>11:01 - 11:28 (27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0617">
                <a:tc>
                  <a:txBody>
                    <a:bodyPr/>
                    <a:lstStyle/>
                    <a:p>
                      <a:pPr rtl="0" fontAlgn="ctr">
                        <a:spcBef>
                          <a:spcPts val="0"/>
                        </a:spcBef>
                        <a:spcAft>
                          <a:spcPts val="0"/>
                        </a:spcAft>
                      </a:pPr>
                      <a:r>
                        <a:rPr lang="en-US" sz="1600" b="0" i="0" u="none" strike="noStrike">
                          <a:solidFill>
                            <a:srgbClr val="000000"/>
                          </a:solidFill>
                          <a:effectLst/>
                          <a:latin typeface="Calibri"/>
                        </a:rPr>
                        <a:t>5th period</a:t>
                      </a:r>
                      <a:endParaRPr lang="en-US" sz="160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ctr">
                        <a:spcBef>
                          <a:spcPts val="0"/>
                        </a:spcBef>
                        <a:spcAft>
                          <a:spcPts val="0"/>
                        </a:spcAft>
                      </a:pPr>
                      <a:r>
                        <a:rPr lang="en-US" sz="1600" b="0" i="0" u="none" strike="noStrike" dirty="0">
                          <a:solidFill>
                            <a:srgbClr val="000000"/>
                          </a:solidFill>
                          <a:effectLst/>
                          <a:latin typeface="+mn-lt"/>
                        </a:rPr>
                        <a:t>12:45-1:30 (45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t"/>
                      <a:r>
                        <a:rPr lang="en-US" sz="1600">
                          <a:effectLst/>
                          <a:latin typeface="+mn-lt"/>
                        </a:rPr>
                        <a:t/>
                      </a:r>
                      <a:br>
                        <a:rPr lang="en-US" sz="1600">
                          <a:effectLst/>
                          <a:latin typeface="+mn-lt"/>
                        </a:rPr>
                      </a:br>
                      <a:endParaRPr lang="en-US" sz="160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99999"/>
                    </a:solidFill>
                  </a:tcPr>
                </a:tc>
                <a:tc rowSpan="2">
                  <a:txBody>
                    <a:bodyPr/>
                    <a:lstStyle/>
                    <a:p>
                      <a:pPr rtl="0" fontAlgn="ctr">
                        <a:spcBef>
                          <a:spcPts val="0"/>
                        </a:spcBef>
                        <a:spcAft>
                          <a:spcPts val="0"/>
                        </a:spcAft>
                      </a:pPr>
                      <a:r>
                        <a:rPr lang="en-US" sz="1600" b="0" i="0" u="none" strike="noStrike" dirty="0">
                          <a:solidFill>
                            <a:srgbClr val="000000"/>
                          </a:solidFill>
                          <a:effectLst/>
                          <a:latin typeface="Calibri"/>
                        </a:rPr>
                        <a:t>6th period</a:t>
                      </a:r>
                      <a:endParaRPr lang="en-US" sz="16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rowSpan="2">
                  <a:txBody>
                    <a:bodyPr/>
                    <a:lstStyle/>
                    <a:p>
                      <a:pPr rtl="0" fontAlgn="t">
                        <a:spcBef>
                          <a:spcPts val="0"/>
                        </a:spcBef>
                        <a:spcAft>
                          <a:spcPts val="0"/>
                        </a:spcAft>
                      </a:pPr>
                      <a:r>
                        <a:rPr lang="en-US" sz="1600" b="0" i="0" u="none" strike="noStrike" dirty="0">
                          <a:solidFill>
                            <a:srgbClr val="000000"/>
                          </a:solidFill>
                          <a:effectLst/>
                          <a:latin typeface="+mn-lt"/>
                        </a:rPr>
                        <a:t>11:33 - 12:00 (27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0617">
                <a:tc>
                  <a:txBody>
                    <a:bodyPr/>
                    <a:lstStyle/>
                    <a:p>
                      <a:pPr rtl="0" fontAlgn="ctr">
                        <a:spcBef>
                          <a:spcPts val="0"/>
                        </a:spcBef>
                        <a:spcAft>
                          <a:spcPts val="0"/>
                        </a:spcAft>
                      </a:pPr>
                      <a:r>
                        <a:rPr lang="en-US" sz="1600" b="0" i="0" u="none" strike="noStrike" dirty="0">
                          <a:solidFill>
                            <a:srgbClr val="000000"/>
                          </a:solidFill>
                          <a:effectLst/>
                          <a:latin typeface="Calibri"/>
                        </a:rPr>
                        <a:t>6th period</a:t>
                      </a:r>
                      <a:endParaRPr lang="en-US" sz="1600" dirty="0">
                        <a:effectLst/>
                      </a:endParaRPr>
                    </a:p>
                  </a:txBody>
                  <a:tcPr marL="66675" marR="66675" marT="66675" marB="6667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ctr">
                        <a:spcBef>
                          <a:spcPts val="0"/>
                        </a:spcBef>
                        <a:spcAft>
                          <a:spcPts val="0"/>
                        </a:spcAft>
                      </a:pPr>
                      <a:r>
                        <a:rPr lang="en-US" sz="1600" b="0" i="0" u="none" strike="noStrike" dirty="0">
                          <a:solidFill>
                            <a:srgbClr val="000000"/>
                          </a:solidFill>
                          <a:effectLst/>
                          <a:latin typeface="+mn-lt"/>
                        </a:rPr>
                        <a:t>1:35-2:20 (45 </a:t>
                      </a:r>
                      <a:r>
                        <a:rPr lang="en-US" sz="1600" b="0" i="0" u="none" strike="noStrike" dirty="0" smtClean="0">
                          <a:solidFill>
                            <a:srgbClr val="000000"/>
                          </a:solidFill>
                          <a:effectLst/>
                          <a:latin typeface="+mn-lt"/>
                        </a:rPr>
                        <a:t>min)</a:t>
                      </a:r>
                      <a:endParaRPr lang="en-US" sz="1600" dirty="0">
                        <a:effectLst/>
                        <a:latin typeface="+mn-lt"/>
                      </a:endParaRPr>
                    </a:p>
                  </a:txBody>
                  <a:tcPr marL="40144" marR="40144" marT="40144" marB="4014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t"/>
                      <a:r>
                        <a:rPr lang="en-US" sz="1600" dirty="0">
                          <a:effectLst/>
                          <a:latin typeface="+mn-lt"/>
                        </a:rPr>
                        <a:t/>
                      </a:r>
                      <a:br>
                        <a:rPr lang="en-US" sz="1600" dirty="0">
                          <a:effectLst/>
                          <a:latin typeface="+mn-lt"/>
                        </a:rPr>
                      </a:br>
                      <a:endParaRPr lang="en-US" sz="1600" dirty="0">
                        <a:effectLst/>
                        <a:latin typeface="+mn-lt"/>
                      </a:endParaRPr>
                    </a:p>
                  </a:txBody>
                  <a:tcPr marL="40144" marR="40144" marT="40144" marB="40144">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99999"/>
                    </a:solidFill>
                  </a:tcPr>
                </a:tc>
                <a:tc vMerge="1">
                  <a:txBody>
                    <a:bodyPr/>
                    <a:lstStyle/>
                    <a:p>
                      <a:endParaRPr lang="en-US"/>
                    </a:p>
                  </a:txBody>
                  <a:tcPr/>
                </a:tc>
                <a:tc vMerge="1">
                  <a:txBody>
                    <a:bodyPr/>
                    <a:lstStyle/>
                    <a:p>
                      <a:endParaRPr lang="en-US"/>
                    </a:p>
                  </a:txBody>
                  <a:tcPr/>
                </a:tc>
              </a:tr>
            </a:tbl>
          </a:graphicData>
        </a:graphic>
      </p:graphicFrame>
    </p:spTree>
    <p:extLst>
      <p:ext uri="{BB962C8B-B14F-4D97-AF65-F5344CB8AC3E}">
        <p14:creationId xmlns:p14="http://schemas.microsoft.com/office/powerpoint/2010/main" val="6347430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15998798"/>
              </p:ext>
            </p:extLst>
          </p:nvPr>
        </p:nvGraphicFramePr>
        <p:xfrm>
          <a:off x="1371600" y="2286000"/>
          <a:ext cx="6096000" cy="3545838"/>
        </p:xfrm>
        <a:graphic>
          <a:graphicData uri="http://schemas.openxmlformats.org/drawingml/2006/table">
            <a:tbl>
              <a:tblPr>
                <a:tableStyleId>{5940675A-B579-460E-94D1-54222C63F5DA}</a:tableStyleId>
              </a:tblPr>
              <a:tblGrid>
                <a:gridCol w="813814"/>
                <a:gridCol w="3605786"/>
                <a:gridCol w="1676400"/>
              </a:tblGrid>
              <a:tr h="499533">
                <a:tc>
                  <a:txBody>
                    <a:bodyPr/>
                    <a:lstStyle/>
                    <a:p>
                      <a:pPr algn="ctr" fontAlgn="ctr"/>
                      <a:r>
                        <a:rPr lang="en-US" sz="2800" b="1" i="0" u="none" strike="noStrike" dirty="0" smtClean="0">
                          <a:solidFill>
                            <a:srgbClr val="000000"/>
                          </a:solidFill>
                          <a:effectLst/>
                          <a:latin typeface="Calibri"/>
                        </a:rPr>
                        <a:t>Day</a:t>
                      </a:r>
                      <a:endParaRPr lang="en-US" sz="2800" b="1" i="0" u="none" strike="noStrike" dirty="0">
                        <a:solidFill>
                          <a:srgbClr val="000000"/>
                        </a:solidFill>
                        <a:effectLst/>
                        <a:latin typeface="Calibri"/>
                      </a:endParaRPr>
                    </a:p>
                  </a:txBody>
                  <a:tcPr marL="0" marR="0" marT="0" marB="0" anchor="ctr"/>
                </a:tc>
                <a:tc>
                  <a:txBody>
                    <a:bodyPr/>
                    <a:lstStyle/>
                    <a:p>
                      <a:pPr algn="ctr" fontAlgn="b"/>
                      <a:r>
                        <a:rPr lang="en-US" sz="2800" b="1" i="0" u="none" strike="noStrike" dirty="0" smtClean="0">
                          <a:solidFill>
                            <a:srgbClr val="000000"/>
                          </a:solidFill>
                          <a:effectLst/>
                          <a:latin typeface="Calibri"/>
                        </a:rPr>
                        <a:t>Date</a:t>
                      </a:r>
                      <a:endParaRPr lang="en-US" sz="2800" b="1" i="0" u="none" strike="noStrike" dirty="0">
                        <a:solidFill>
                          <a:srgbClr val="000000"/>
                        </a:solidFill>
                        <a:effectLst/>
                        <a:latin typeface="Calibri"/>
                      </a:endParaRPr>
                    </a:p>
                  </a:txBody>
                  <a:tcPr marL="0" marR="0" marT="0" marB="0" anchor="b"/>
                </a:tc>
                <a:tc>
                  <a:txBody>
                    <a:bodyPr/>
                    <a:lstStyle/>
                    <a:p>
                      <a:pPr algn="ctr" fontAlgn="b"/>
                      <a:endParaRPr lang="en-US" sz="1100" b="0" i="0" u="none" strike="noStrike" dirty="0">
                        <a:solidFill>
                          <a:srgbClr val="000000"/>
                        </a:solidFill>
                        <a:effectLst/>
                        <a:latin typeface="Calibri"/>
                      </a:endParaRPr>
                    </a:p>
                  </a:txBody>
                  <a:tcPr marL="0" marR="0" marT="0" marB="0" anchor="b"/>
                </a:tc>
              </a:tr>
              <a:tr h="499533">
                <a:tc>
                  <a:txBody>
                    <a:bodyPr/>
                    <a:lstStyle/>
                    <a:p>
                      <a:pPr algn="ctr" fontAlgn="ctr"/>
                      <a:r>
                        <a:rPr lang="en-US" sz="1800" b="0" i="0" u="none" strike="noStrike" dirty="0">
                          <a:solidFill>
                            <a:srgbClr val="000000"/>
                          </a:solidFill>
                          <a:effectLst/>
                          <a:latin typeface="Calibri"/>
                        </a:rPr>
                        <a:t>1</a:t>
                      </a:r>
                    </a:p>
                  </a:txBody>
                  <a:tcPr marL="0" marR="0" marT="0" marB="0" anchor="ctr"/>
                </a:tc>
                <a:tc>
                  <a:txBody>
                    <a:bodyPr/>
                    <a:lstStyle/>
                    <a:p>
                      <a:pPr algn="ctr" fontAlgn="b"/>
                      <a:r>
                        <a:rPr lang="en-US" sz="1800" b="0" i="0" u="none" strike="noStrike" dirty="0">
                          <a:solidFill>
                            <a:srgbClr val="000000"/>
                          </a:solidFill>
                          <a:effectLst/>
                          <a:latin typeface="Calibri"/>
                        </a:rPr>
                        <a:t>Thursday, December 15, 2016</a:t>
                      </a:r>
                    </a:p>
                  </a:txBody>
                  <a:tcPr marL="0" marR="0" marT="0" marB="0" anchor="b"/>
                </a:tc>
                <a:tc>
                  <a:txBody>
                    <a:bodyPr/>
                    <a:lstStyle/>
                    <a:p>
                      <a:pPr algn="r" fontAlgn="b"/>
                      <a:r>
                        <a:rPr lang="en-US" sz="1800" b="0" i="0" u="none" strike="noStrike">
                          <a:solidFill>
                            <a:srgbClr val="000000"/>
                          </a:solidFill>
                          <a:effectLst/>
                          <a:latin typeface="Calibri"/>
                        </a:rPr>
                        <a:t> </a:t>
                      </a:r>
                    </a:p>
                  </a:txBody>
                  <a:tcPr marL="0" marR="0" marT="0" marB="0" anchor="b"/>
                </a:tc>
              </a:tr>
              <a:tr h="499533">
                <a:tc>
                  <a:txBody>
                    <a:bodyPr/>
                    <a:lstStyle/>
                    <a:p>
                      <a:pPr algn="ctr" fontAlgn="ctr"/>
                      <a:r>
                        <a:rPr lang="en-US" sz="1800" b="0" i="0" u="none" strike="noStrike" dirty="0">
                          <a:solidFill>
                            <a:srgbClr val="000000"/>
                          </a:solidFill>
                          <a:effectLst/>
                          <a:latin typeface="Calibri"/>
                        </a:rPr>
                        <a:t>2</a:t>
                      </a:r>
                    </a:p>
                  </a:txBody>
                  <a:tcPr marL="0" marR="0" marT="0" marB="0" anchor="ctr">
                    <a:solidFill>
                      <a:srgbClr val="FFFF00"/>
                    </a:solidFill>
                  </a:tcPr>
                </a:tc>
                <a:tc>
                  <a:txBody>
                    <a:bodyPr/>
                    <a:lstStyle/>
                    <a:p>
                      <a:pPr algn="ctr" fontAlgn="b"/>
                      <a:r>
                        <a:rPr lang="en-US" sz="1800" b="0" i="0" u="none" strike="noStrike" dirty="0">
                          <a:solidFill>
                            <a:srgbClr val="000000"/>
                          </a:solidFill>
                          <a:effectLst/>
                          <a:latin typeface="Calibri"/>
                        </a:rPr>
                        <a:t>Friday, December 16, 2016</a:t>
                      </a:r>
                    </a:p>
                  </a:txBody>
                  <a:tcPr marL="0" marR="0" marT="0" marB="0" anchor="b">
                    <a:solidFill>
                      <a:srgbClr val="FFFF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effectLst/>
                          <a:latin typeface="+mn-lt"/>
                        </a:rPr>
                        <a:t>Snow day</a:t>
                      </a:r>
                    </a:p>
                    <a:p>
                      <a:pPr algn="r" fontAlgn="b"/>
                      <a:r>
                        <a:rPr lang="en-US" sz="1800" b="0" i="0" u="none" strike="noStrike" dirty="0">
                          <a:solidFill>
                            <a:srgbClr val="000000"/>
                          </a:solidFill>
                          <a:effectLst/>
                          <a:latin typeface="Calibri"/>
                        </a:rPr>
                        <a:t> </a:t>
                      </a:r>
                    </a:p>
                  </a:txBody>
                  <a:tcPr marL="0" marR="0" marT="0" marB="0" anchor="b">
                    <a:solidFill>
                      <a:srgbClr val="FFFF00"/>
                    </a:solidFill>
                  </a:tcPr>
                </a:tc>
              </a:tr>
              <a:tr h="499533">
                <a:tc>
                  <a:txBody>
                    <a:bodyPr/>
                    <a:lstStyle/>
                    <a:p>
                      <a:pPr algn="ctr" fontAlgn="ctr"/>
                      <a:r>
                        <a:rPr lang="en-US" sz="1800" b="0" i="0" u="none" strike="noStrike" dirty="0">
                          <a:solidFill>
                            <a:srgbClr val="000000"/>
                          </a:solidFill>
                          <a:effectLst/>
                          <a:latin typeface="Calibri"/>
                        </a:rPr>
                        <a:t>3</a:t>
                      </a:r>
                    </a:p>
                  </a:txBody>
                  <a:tcPr marL="0" marR="0" marT="0" marB="0" anchor="ctr">
                    <a:solidFill>
                      <a:schemeClr val="bg1"/>
                    </a:solidFill>
                  </a:tcPr>
                </a:tc>
                <a:tc>
                  <a:txBody>
                    <a:bodyPr/>
                    <a:lstStyle/>
                    <a:p>
                      <a:pPr algn="ctr" fontAlgn="b"/>
                      <a:r>
                        <a:rPr lang="en-US" sz="1800" b="0" i="0" u="none" strike="noStrike" dirty="0">
                          <a:solidFill>
                            <a:srgbClr val="000000"/>
                          </a:solidFill>
                          <a:effectLst/>
                          <a:latin typeface="Calibri"/>
                        </a:rPr>
                        <a:t>Monday, December 19, 2016</a:t>
                      </a:r>
                    </a:p>
                  </a:txBody>
                  <a:tcPr marL="0" marR="0" marT="0" marB="0" anchor="b">
                    <a:solidFill>
                      <a:schemeClr val="bg1"/>
                    </a:solidFill>
                  </a:tcPr>
                </a:tc>
                <a:tc>
                  <a:txBody>
                    <a:bodyPr/>
                    <a:lstStyle/>
                    <a:p>
                      <a:pPr algn="ctr" fontAlgn="b"/>
                      <a:endParaRPr lang="en-US" sz="1800" b="0" i="0" u="none" strike="noStrike" dirty="0">
                        <a:solidFill>
                          <a:srgbClr val="000000"/>
                        </a:solidFill>
                        <a:effectLst/>
                        <a:latin typeface="Calibri"/>
                      </a:endParaRPr>
                    </a:p>
                  </a:txBody>
                  <a:tcPr marL="0" marR="0" marT="0" marB="0" anchor="b">
                    <a:solidFill>
                      <a:schemeClr val="bg1"/>
                    </a:solidFill>
                  </a:tcPr>
                </a:tc>
              </a:tr>
              <a:tr h="499533">
                <a:tc>
                  <a:txBody>
                    <a:bodyPr/>
                    <a:lstStyle/>
                    <a:p>
                      <a:pPr algn="ctr" fontAlgn="ctr"/>
                      <a:r>
                        <a:rPr lang="en-US" sz="1800" b="0" i="0" u="none" strike="noStrike" dirty="0">
                          <a:solidFill>
                            <a:srgbClr val="000000"/>
                          </a:solidFill>
                          <a:effectLst/>
                          <a:latin typeface="Calibri"/>
                        </a:rPr>
                        <a:t>4</a:t>
                      </a:r>
                    </a:p>
                  </a:txBody>
                  <a:tcPr marL="0" marR="0" marT="0" marB="0" anchor="ctr"/>
                </a:tc>
                <a:tc>
                  <a:txBody>
                    <a:bodyPr/>
                    <a:lstStyle/>
                    <a:p>
                      <a:pPr algn="ctr" fontAlgn="b"/>
                      <a:r>
                        <a:rPr lang="en-US" sz="1800" b="0" i="0" u="none" strike="noStrike" dirty="0">
                          <a:solidFill>
                            <a:srgbClr val="000000"/>
                          </a:solidFill>
                          <a:effectLst/>
                          <a:latin typeface="Calibri"/>
                        </a:rPr>
                        <a:t>Tuesday, December 20, 2016</a:t>
                      </a:r>
                    </a:p>
                  </a:txBody>
                  <a:tcPr marL="0" marR="0" marT="0" marB="0" anchor="b"/>
                </a:tc>
                <a:tc>
                  <a:txBody>
                    <a:bodyPr/>
                    <a:lstStyle/>
                    <a:p>
                      <a:pPr algn="r" fontAlgn="b"/>
                      <a:r>
                        <a:rPr lang="en-US" sz="1800" b="0" i="0" u="none" strike="noStrike" dirty="0">
                          <a:solidFill>
                            <a:srgbClr val="000000"/>
                          </a:solidFill>
                          <a:effectLst/>
                          <a:latin typeface="Calibri"/>
                        </a:rPr>
                        <a:t> </a:t>
                      </a:r>
                    </a:p>
                  </a:txBody>
                  <a:tcPr marL="0" marR="0" marT="0" marB="0" anchor="b"/>
                </a:tc>
              </a:tr>
              <a:tr h="499533">
                <a:tc>
                  <a:txBody>
                    <a:bodyPr/>
                    <a:lstStyle/>
                    <a:p>
                      <a:pPr algn="ctr" fontAlgn="ctr"/>
                      <a:r>
                        <a:rPr lang="en-US" sz="1800" b="0" i="0" u="none" strike="noStrike" dirty="0">
                          <a:solidFill>
                            <a:srgbClr val="000000"/>
                          </a:solidFill>
                          <a:effectLst/>
                          <a:latin typeface="Calibri"/>
                        </a:rPr>
                        <a:t>5</a:t>
                      </a:r>
                    </a:p>
                  </a:txBody>
                  <a:tcPr marL="0" marR="0" marT="0" marB="0" anchor="ctr"/>
                </a:tc>
                <a:tc>
                  <a:txBody>
                    <a:bodyPr/>
                    <a:lstStyle/>
                    <a:p>
                      <a:pPr algn="ctr" fontAlgn="b"/>
                      <a:r>
                        <a:rPr lang="en-US" sz="1800" b="0" i="0" u="none" strike="noStrike" dirty="0">
                          <a:solidFill>
                            <a:srgbClr val="000000"/>
                          </a:solidFill>
                          <a:effectLst/>
                          <a:latin typeface="Calibri"/>
                        </a:rPr>
                        <a:t>Wednesday, December 21, 2016</a:t>
                      </a:r>
                    </a:p>
                  </a:txBody>
                  <a:tcPr marL="0" marR="0" marT="0" marB="0" anchor="b"/>
                </a:tc>
                <a:tc>
                  <a:txBody>
                    <a:bodyPr/>
                    <a:lstStyle/>
                    <a:p>
                      <a:pPr algn="r" fontAlgn="b"/>
                      <a:r>
                        <a:rPr lang="en-US" sz="1800" b="0" i="0" u="none" strike="noStrike" dirty="0">
                          <a:solidFill>
                            <a:srgbClr val="000000"/>
                          </a:solidFill>
                          <a:effectLst/>
                          <a:latin typeface="Calibri"/>
                        </a:rPr>
                        <a:t> </a:t>
                      </a:r>
                    </a:p>
                  </a:txBody>
                  <a:tcPr marL="0" marR="0" marT="0" marB="0" anchor="b"/>
                </a:tc>
              </a:tr>
              <a:tr h="499533">
                <a:tc>
                  <a:txBody>
                    <a:bodyPr/>
                    <a:lstStyle/>
                    <a:p>
                      <a:pPr algn="ctr" fontAlgn="ctr"/>
                      <a:r>
                        <a:rPr lang="en-US" sz="1800" b="0" i="0" u="none" strike="noStrike" dirty="0">
                          <a:solidFill>
                            <a:srgbClr val="000000"/>
                          </a:solidFill>
                          <a:effectLst/>
                          <a:latin typeface="Calibri"/>
                        </a:rPr>
                        <a:t>6</a:t>
                      </a:r>
                    </a:p>
                  </a:txBody>
                  <a:tcPr marL="0" marR="0" marT="0" marB="0" anchor="ctr"/>
                </a:tc>
                <a:tc>
                  <a:txBody>
                    <a:bodyPr/>
                    <a:lstStyle/>
                    <a:p>
                      <a:pPr algn="ctr" fontAlgn="b"/>
                      <a:r>
                        <a:rPr lang="en-US" sz="1800" b="0" i="0" u="none" strike="noStrike" dirty="0">
                          <a:solidFill>
                            <a:srgbClr val="000000"/>
                          </a:solidFill>
                          <a:effectLst/>
                          <a:latin typeface="Calibri"/>
                        </a:rPr>
                        <a:t>Thursday, December 22, 2016</a:t>
                      </a:r>
                    </a:p>
                  </a:txBody>
                  <a:tcPr marL="0" marR="0" marT="0" marB="0" anchor="b"/>
                </a:tc>
                <a:tc>
                  <a:txBody>
                    <a:bodyPr/>
                    <a:lstStyle/>
                    <a:p>
                      <a:pPr algn="r" fontAlgn="b"/>
                      <a:r>
                        <a:rPr lang="en-US" sz="1800" b="0" i="0" u="none" strike="noStrike" dirty="0">
                          <a:solidFill>
                            <a:srgbClr val="000000"/>
                          </a:solidFill>
                          <a:effectLst/>
                          <a:latin typeface="Calibri"/>
                        </a:rPr>
                        <a:t> </a:t>
                      </a:r>
                    </a:p>
                  </a:txBody>
                  <a:tcPr marL="0" marR="0" marT="0" marB="0" anchor="b"/>
                </a:tc>
              </a:tr>
            </a:tbl>
          </a:graphicData>
        </a:graphic>
      </p:graphicFrame>
      <p:sp>
        <p:nvSpPr>
          <p:cNvPr id="3" name="Title 1"/>
          <p:cNvSpPr txBox="1">
            <a:spLocks/>
          </p:cNvSpPr>
          <p:nvPr/>
        </p:nvSpPr>
        <p:spPr>
          <a:xfrm>
            <a:off x="452215" y="53340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t>How will students know what the schedule is each day?</a:t>
            </a:r>
            <a:endParaRPr lang="en-US" sz="4000" dirty="0"/>
          </a:p>
        </p:txBody>
      </p:sp>
    </p:spTree>
    <p:extLst>
      <p:ext uri="{BB962C8B-B14F-4D97-AF65-F5344CB8AC3E}">
        <p14:creationId xmlns:p14="http://schemas.microsoft.com/office/powerpoint/2010/main" val="1960857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t>Semester Grading Periods</a:t>
            </a:r>
            <a:endParaRPr lang="en-US" sz="5400" b="1" dirty="0"/>
          </a:p>
        </p:txBody>
      </p:sp>
      <p:graphicFrame>
        <p:nvGraphicFramePr>
          <p:cNvPr id="6" name="Table 5"/>
          <p:cNvGraphicFramePr>
            <a:graphicFrameLocks noGrp="1"/>
          </p:cNvGraphicFramePr>
          <p:nvPr>
            <p:extLst>
              <p:ext uri="{D42A27DB-BD31-4B8C-83A1-F6EECF244321}">
                <p14:modId xmlns:p14="http://schemas.microsoft.com/office/powerpoint/2010/main" val="3384350570"/>
              </p:ext>
            </p:extLst>
          </p:nvPr>
        </p:nvGraphicFramePr>
        <p:xfrm>
          <a:off x="1143000" y="1828800"/>
          <a:ext cx="6096000" cy="3276600"/>
        </p:xfrm>
        <a:graphic>
          <a:graphicData uri="http://schemas.openxmlformats.org/drawingml/2006/table">
            <a:tbl>
              <a:tblPr firstRow="1" bandRow="1">
                <a:tableStyleId>{5C22544A-7EE6-4342-B048-85BDC9FD1C3A}</a:tableStyleId>
              </a:tblPr>
              <a:tblGrid>
                <a:gridCol w="3048000"/>
                <a:gridCol w="3048000"/>
              </a:tblGrid>
              <a:tr h="1092200">
                <a:tc>
                  <a:txBody>
                    <a:bodyPr/>
                    <a:lstStyle/>
                    <a:p>
                      <a:pPr algn="ctr"/>
                      <a:r>
                        <a:rPr lang="en-US" sz="4400" dirty="0" smtClean="0"/>
                        <a:t>Semester</a:t>
                      </a:r>
                      <a:r>
                        <a:rPr lang="en-US" sz="4400" baseline="0" dirty="0" smtClean="0"/>
                        <a:t> 1</a:t>
                      </a:r>
                      <a:endParaRPr lang="en-US" sz="4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400" dirty="0" smtClean="0"/>
                        <a:t>Semester 2</a:t>
                      </a:r>
                      <a:endParaRPr lang="en-US" sz="4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92200">
                <a:tc>
                  <a:txBody>
                    <a:bodyPr/>
                    <a:lstStyle/>
                    <a:p>
                      <a:pPr algn="ctr"/>
                      <a:r>
                        <a:rPr lang="en-US" sz="2400" dirty="0" smtClean="0"/>
                        <a:t>P</a:t>
                      </a:r>
                      <a:r>
                        <a:rPr lang="en-US" sz="2400" baseline="0" dirty="0" smtClean="0"/>
                        <a:t>rogress reports in early November</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Progress reports in early April</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92200">
                <a:tc>
                  <a:txBody>
                    <a:bodyPr/>
                    <a:lstStyle/>
                    <a:p>
                      <a:pPr algn="ctr"/>
                      <a:r>
                        <a:rPr lang="en-US" sz="2400" dirty="0" smtClean="0"/>
                        <a:t>Semester ends in </a:t>
                      </a:r>
                    </a:p>
                    <a:p>
                      <a:pPr algn="ctr"/>
                      <a:r>
                        <a:rPr lang="en-US" sz="2400" dirty="0" smtClean="0"/>
                        <a:t>mid-January</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Semester ends in </a:t>
                      </a:r>
                    </a:p>
                    <a:p>
                      <a:pPr algn="ctr"/>
                      <a:r>
                        <a:rPr lang="en-US" sz="2400" dirty="0" smtClean="0"/>
                        <a:t>mid-June</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29503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Sample 9</a:t>
            </a:r>
            <a:r>
              <a:rPr lang="en-US" sz="4000" baseline="30000" dirty="0" smtClean="0"/>
              <a:t>th</a:t>
            </a:r>
            <a:r>
              <a:rPr lang="en-US" sz="4000" dirty="0" smtClean="0"/>
              <a:t> or 10</a:t>
            </a:r>
            <a:r>
              <a:rPr lang="en-US" sz="4000" baseline="30000" dirty="0" smtClean="0"/>
              <a:t>th</a:t>
            </a:r>
            <a:r>
              <a:rPr lang="en-US" sz="4000" dirty="0" smtClean="0"/>
              <a:t> grade schedule</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3747193096"/>
              </p:ext>
            </p:extLst>
          </p:nvPr>
        </p:nvGraphicFramePr>
        <p:xfrm>
          <a:off x="228600" y="1447800"/>
          <a:ext cx="8001000" cy="4974768"/>
        </p:xfrm>
        <a:graphic>
          <a:graphicData uri="http://schemas.openxmlformats.org/drawingml/2006/table">
            <a:tbl>
              <a:tblPr/>
              <a:tblGrid>
                <a:gridCol w="4000500"/>
                <a:gridCol w="4000500"/>
              </a:tblGrid>
              <a:tr h="621846">
                <a:tc>
                  <a:txBody>
                    <a:bodyPr/>
                    <a:lstStyle/>
                    <a:p>
                      <a:pPr algn="ctr" rtl="0" fontAlgn="t">
                        <a:spcBef>
                          <a:spcPts val="0"/>
                        </a:spcBef>
                        <a:spcAft>
                          <a:spcPts val="0"/>
                        </a:spcAft>
                      </a:pPr>
                      <a:r>
                        <a:rPr lang="en-US" sz="2800" b="1" dirty="0" smtClean="0">
                          <a:solidFill>
                            <a:schemeClr val="tx1"/>
                          </a:solidFill>
                          <a:effectLst/>
                        </a:rPr>
                        <a:t>Semester</a:t>
                      </a:r>
                      <a:r>
                        <a:rPr lang="en-US" sz="2800" b="1" baseline="0" dirty="0" smtClean="0">
                          <a:solidFill>
                            <a:schemeClr val="tx1"/>
                          </a:solidFill>
                          <a:effectLst/>
                        </a:rPr>
                        <a:t> 1</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t">
                        <a:spcBef>
                          <a:spcPts val="0"/>
                        </a:spcBef>
                        <a:spcAft>
                          <a:spcPts val="0"/>
                        </a:spcAft>
                      </a:pPr>
                      <a:r>
                        <a:rPr lang="en-US" sz="2800" b="1" dirty="0" smtClean="0">
                          <a:solidFill>
                            <a:schemeClr val="tx1"/>
                          </a:solidFill>
                          <a:effectLst/>
                        </a:rPr>
                        <a:t>Semester 2</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English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Science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Social Studies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Math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World Language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a:txBody>
                    <a:bodyPr/>
                    <a:lstStyle/>
                    <a:p>
                      <a:pPr algn="ctr" rtl="0" fontAlgn="t">
                        <a:spcBef>
                          <a:spcPts val="0"/>
                        </a:spcBef>
                        <a:spcAft>
                          <a:spcPts val="0"/>
                        </a:spcAft>
                      </a:pPr>
                      <a:r>
                        <a:rPr lang="en-US" sz="2800" b="0" i="0" u="none" strike="noStrike" dirty="0" smtClean="0">
                          <a:solidFill>
                            <a:srgbClr val="000000"/>
                          </a:solidFill>
                          <a:effectLst/>
                          <a:latin typeface="Arial"/>
                        </a:rPr>
                        <a:t>Health/PE </a:t>
                      </a:r>
                      <a:r>
                        <a:rPr lang="en-US" sz="2800" b="0" i="0" u="none" strike="noStrike" dirty="0">
                          <a:solidFill>
                            <a:srgbClr val="000000"/>
                          </a:solidFill>
                          <a:effectLst/>
                          <a:latin typeface="Arial"/>
                        </a:rPr>
                        <a:t>10</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Elective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a:txBody>
                    <a:bodyPr/>
                    <a:lstStyle/>
                    <a:p>
                      <a:pPr algn="ctr" rtl="0" fontAlgn="t">
                        <a:spcBef>
                          <a:spcPts val="0"/>
                        </a:spcBef>
                        <a:spcAft>
                          <a:spcPts val="0"/>
                        </a:spcAft>
                      </a:pPr>
                      <a:r>
                        <a:rPr lang="en-US" sz="2800" b="0" i="0" u="none" strike="noStrike">
                          <a:solidFill>
                            <a:srgbClr val="000000"/>
                          </a:solidFill>
                          <a:effectLst/>
                          <a:latin typeface="Arial"/>
                        </a:rPr>
                        <a:t>Elective/DS/Acad Skills</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Elective/DS/</a:t>
                      </a:r>
                      <a:r>
                        <a:rPr lang="en-US" sz="2800" b="0" i="0" u="none" strike="noStrike" dirty="0" err="1">
                          <a:solidFill>
                            <a:srgbClr val="000000"/>
                          </a:solidFill>
                          <a:effectLst/>
                          <a:latin typeface="Arial"/>
                        </a:rPr>
                        <a:t>Acad</a:t>
                      </a:r>
                      <a:r>
                        <a:rPr lang="en-US" sz="2800" b="0" i="0" u="none" strike="noStrike" dirty="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859177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Sample 11</a:t>
            </a:r>
            <a:r>
              <a:rPr lang="en-US" sz="4000" baseline="30000" dirty="0" smtClean="0"/>
              <a:t>th</a:t>
            </a:r>
            <a:r>
              <a:rPr lang="en-US" sz="4000" dirty="0" smtClean="0"/>
              <a:t> or 12</a:t>
            </a:r>
            <a:r>
              <a:rPr lang="en-US" sz="4000" baseline="30000" dirty="0" smtClean="0"/>
              <a:t>th</a:t>
            </a:r>
            <a:r>
              <a:rPr lang="en-US" sz="4000" dirty="0" smtClean="0"/>
              <a:t> grade schedule</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1766437575"/>
              </p:ext>
            </p:extLst>
          </p:nvPr>
        </p:nvGraphicFramePr>
        <p:xfrm>
          <a:off x="381000" y="1447800"/>
          <a:ext cx="7924800" cy="4974768"/>
        </p:xfrm>
        <a:graphic>
          <a:graphicData uri="http://schemas.openxmlformats.org/drawingml/2006/table">
            <a:tbl>
              <a:tblPr/>
              <a:tblGrid>
                <a:gridCol w="3962400"/>
                <a:gridCol w="3962400"/>
              </a:tblGrid>
              <a:tr h="621846">
                <a:tc>
                  <a:txBody>
                    <a:bodyPr/>
                    <a:lstStyle/>
                    <a:p>
                      <a:pPr algn="ctr" rtl="0" fontAlgn="t">
                        <a:spcBef>
                          <a:spcPts val="0"/>
                        </a:spcBef>
                        <a:spcAft>
                          <a:spcPts val="0"/>
                        </a:spcAft>
                      </a:pPr>
                      <a:r>
                        <a:rPr lang="en-US" sz="2800" b="1" dirty="0" smtClean="0">
                          <a:solidFill>
                            <a:schemeClr val="tx1"/>
                          </a:solidFill>
                          <a:effectLst/>
                        </a:rPr>
                        <a:t>Semester</a:t>
                      </a:r>
                      <a:r>
                        <a:rPr lang="en-US" sz="2800" b="1" baseline="0" dirty="0" smtClean="0">
                          <a:solidFill>
                            <a:schemeClr val="tx1"/>
                          </a:solidFill>
                          <a:effectLst/>
                        </a:rPr>
                        <a:t> 1</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t">
                        <a:spcBef>
                          <a:spcPts val="0"/>
                        </a:spcBef>
                        <a:spcAft>
                          <a:spcPts val="0"/>
                        </a:spcAft>
                      </a:pPr>
                      <a:r>
                        <a:rPr lang="en-US" sz="2800" b="1" dirty="0" smtClean="0">
                          <a:solidFill>
                            <a:schemeClr val="tx1"/>
                          </a:solidFill>
                          <a:effectLst/>
                        </a:rPr>
                        <a:t>Semester 2</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r>
              <a:tr h="621846">
                <a:tc>
                  <a:txBody>
                    <a:bodyPr/>
                    <a:lstStyle/>
                    <a:p>
                      <a:pPr algn="ctr" rtl="0" fontAlgn="t">
                        <a:spcBef>
                          <a:spcPts val="0"/>
                        </a:spcBef>
                        <a:spcAft>
                          <a:spcPts val="0"/>
                        </a:spcAft>
                      </a:pPr>
                      <a:r>
                        <a:rPr lang="en-US" sz="2800" b="0" i="0" u="none" strike="noStrike" dirty="0">
                          <a:solidFill>
                            <a:srgbClr val="000000"/>
                          </a:solidFill>
                          <a:effectLst/>
                          <a:latin typeface="Arial"/>
                        </a:rPr>
                        <a:t>English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English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gridSpan="2">
                  <a:txBody>
                    <a:bodyPr/>
                    <a:lstStyle/>
                    <a:p>
                      <a:pPr algn="ctr" rtl="0" fontAlgn="t">
                        <a:spcBef>
                          <a:spcPts val="0"/>
                        </a:spcBef>
                        <a:spcAft>
                          <a:spcPts val="0"/>
                        </a:spcAft>
                      </a:pPr>
                      <a:r>
                        <a:rPr lang="en-US" sz="2800" b="0" i="0" u="none" strike="noStrike">
                          <a:solidFill>
                            <a:srgbClr val="000000"/>
                          </a:solidFill>
                          <a:effectLst/>
                          <a:latin typeface="Arial"/>
                        </a:rPr>
                        <a:t>Science</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a:txBody>
                    <a:bodyPr/>
                    <a:lstStyle/>
                    <a:p>
                      <a:pPr algn="ctr" rtl="0" fontAlgn="t">
                        <a:spcBef>
                          <a:spcPts val="0"/>
                        </a:spcBef>
                        <a:spcAft>
                          <a:spcPts val="0"/>
                        </a:spcAft>
                      </a:pPr>
                      <a:r>
                        <a:rPr lang="en-US" sz="2800" b="0" i="0" u="none" strike="noStrike" dirty="0">
                          <a:solidFill>
                            <a:srgbClr val="000000"/>
                          </a:solidFill>
                          <a:effectLst/>
                          <a:latin typeface="Arial"/>
                        </a:rPr>
                        <a:t>Social Studies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Social Studies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gridSpan="2">
                  <a:txBody>
                    <a:bodyPr/>
                    <a:lstStyle/>
                    <a:p>
                      <a:pPr algn="ctr" rtl="0" fontAlgn="t">
                        <a:spcBef>
                          <a:spcPts val="0"/>
                        </a:spcBef>
                        <a:spcAft>
                          <a:spcPts val="0"/>
                        </a:spcAft>
                      </a:pPr>
                      <a:r>
                        <a:rPr lang="en-US" sz="2800" b="0" i="0" u="none" strike="noStrike">
                          <a:solidFill>
                            <a:srgbClr val="000000"/>
                          </a:solidFill>
                          <a:effectLst/>
                          <a:latin typeface="Arial"/>
                        </a:rPr>
                        <a:t>Math</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World Language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a:txBody>
                    <a:bodyPr/>
                    <a:lstStyle/>
                    <a:p>
                      <a:pPr algn="ctr" rtl="0" fontAlgn="t">
                        <a:spcBef>
                          <a:spcPts val="0"/>
                        </a:spcBef>
                        <a:spcAft>
                          <a:spcPts val="0"/>
                        </a:spcAft>
                      </a:pPr>
                      <a:r>
                        <a:rPr lang="en-US" sz="2800" b="0" i="0" u="none" strike="noStrike">
                          <a:solidFill>
                            <a:srgbClr val="000000"/>
                          </a:solidFill>
                          <a:effectLst/>
                          <a:latin typeface="Arial"/>
                        </a:rPr>
                        <a:t>Elective</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a:solidFill>
                            <a:srgbClr val="000000"/>
                          </a:solidFill>
                          <a:effectLst/>
                          <a:latin typeface="Arial"/>
                        </a:rPr>
                        <a:t>Elective</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a:txBody>
                    <a:bodyPr/>
                    <a:lstStyle/>
                    <a:p>
                      <a:pPr algn="ctr" rtl="0" fontAlgn="t">
                        <a:spcBef>
                          <a:spcPts val="0"/>
                        </a:spcBef>
                        <a:spcAft>
                          <a:spcPts val="0"/>
                        </a:spcAft>
                      </a:pPr>
                      <a:r>
                        <a:rPr lang="en-US" sz="2800" b="0" i="0" u="none" strike="noStrike" dirty="0">
                          <a:solidFill>
                            <a:srgbClr val="000000"/>
                          </a:solidFill>
                          <a:effectLst/>
                          <a:latin typeface="Arial"/>
                        </a:rPr>
                        <a:t>Elective/DS/</a:t>
                      </a:r>
                      <a:r>
                        <a:rPr lang="en-US" sz="2800" b="0" i="0" u="none" strike="noStrike" dirty="0" err="1">
                          <a:solidFill>
                            <a:srgbClr val="000000"/>
                          </a:solidFill>
                          <a:effectLst/>
                          <a:latin typeface="Arial"/>
                        </a:rPr>
                        <a:t>Acad</a:t>
                      </a:r>
                      <a:r>
                        <a:rPr lang="en-US" sz="2800" b="0" i="0" u="none" strike="noStrike" dirty="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Elective/DS/</a:t>
                      </a:r>
                      <a:r>
                        <a:rPr lang="en-US" sz="2800" b="0" i="0" u="none" strike="noStrike" dirty="0" err="1">
                          <a:solidFill>
                            <a:srgbClr val="000000"/>
                          </a:solidFill>
                          <a:effectLst/>
                          <a:latin typeface="Arial"/>
                        </a:rPr>
                        <a:t>Acad</a:t>
                      </a:r>
                      <a:r>
                        <a:rPr lang="en-US" sz="2800" b="0" i="0" u="none" strike="noStrike" dirty="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266947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401762"/>
          </a:xfrm>
        </p:spPr>
        <p:txBody>
          <a:bodyPr/>
          <a:lstStyle/>
          <a:p>
            <a:r>
              <a:rPr lang="en-US" sz="3200" b="1" dirty="0" smtClean="0"/>
              <a:t/>
            </a:r>
            <a:br>
              <a:rPr lang="en-US" sz="3200" b="1" dirty="0" smtClean="0"/>
            </a:br>
            <a:r>
              <a:rPr lang="en-US" sz="3200" b="1" dirty="0" smtClean="0"/>
              <a:t>Where can students get help or advice during registration week?</a:t>
            </a:r>
            <a:br>
              <a:rPr lang="en-US" sz="3200" b="1" dirty="0" smtClean="0"/>
            </a:br>
            <a:endParaRPr lang="en-US" sz="3200" b="1" dirty="0"/>
          </a:p>
        </p:txBody>
      </p:sp>
      <p:sp>
        <p:nvSpPr>
          <p:cNvPr id="3" name="Content Placeholder 2"/>
          <p:cNvSpPr>
            <a:spLocks noGrp="1"/>
          </p:cNvSpPr>
          <p:nvPr>
            <p:ph idx="1"/>
          </p:nvPr>
        </p:nvSpPr>
        <p:spPr>
          <a:xfrm>
            <a:off x="457200" y="2133600"/>
            <a:ext cx="7620000" cy="4267200"/>
          </a:xfrm>
        </p:spPr>
        <p:txBody>
          <a:bodyPr/>
          <a:lstStyle/>
          <a:p>
            <a:r>
              <a:rPr lang="en-US" sz="2800" dirty="0" smtClean="0"/>
              <a:t>Guidance Counselors</a:t>
            </a:r>
          </a:p>
          <a:p>
            <a:pPr lvl="1"/>
            <a:r>
              <a:rPr lang="en-US" sz="2600" dirty="0" smtClean="0"/>
              <a:t>Room 141 (computer lab) during lunches</a:t>
            </a:r>
          </a:p>
          <a:p>
            <a:r>
              <a:rPr lang="en-US" sz="2800" dirty="0" smtClean="0"/>
              <a:t>Current </a:t>
            </a:r>
            <a:r>
              <a:rPr lang="en-US" sz="2800" dirty="0"/>
              <a:t>t</a:t>
            </a:r>
            <a:r>
              <a:rPr lang="en-US" sz="2800" dirty="0" smtClean="0"/>
              <a:t>eachers</a:t>
            </a:r>
          </a:p>
          <a:p>
            <a:r>
              <a:rPr lang="en-US" sz="2800" dirty="0" smtClean="0"/>
              <a:t>Teachers who teach prospective courses</a:t>
            </a:r>
          </a:p>
          <a:p>
            <a:r>
              <a:rPr lang="en-US" sz="2800" dirty="0" smtClean="0"/>
              <a:t>Students who are taking prospective courses</a:t>
            </a:r>
          </a:p>
          <a:p>
            <a:endParaRPr lang="en-US" dirty="0"/>
          </a:p>
        </p:txBody>
      </p:sp>
    </p:spTree>
    <p:extLst>
      <p:ext uri="{BB962C8B-B14F-4D97-AF65-F5344CB8AC3E}">
        <p14:creationId xmlns:p14="http://schemas.microsoft.com/office/powerpoint/2010/main" val="11529383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lstStyle/>
          <a:p>
            <a:r>
              <a:rPr lang="en-US" dirty="0" smtClean="0"/>
              <a:t>“What should I take?”</a:t>
            </a:r>
            <a:endParaRPr lang="en-US" dirty="0"/>
          </a:p>
        </p:txBody>
      </p:sp>
      <p:sp>
        <p:nvSpPr>
          <p:cNvPr id="3" name="Content Placeholder 2"/>
          <p:cNvSpPr>
            <a:spLocks noGrp="1"/>
          </p:cNvSpPr>
          <p:nvPr>
            <p:ph idx="1"/>
          </p:nvPr>
        </p:nvSpPr>
        <p:spPr>
          <a:xfrm>
            <a:off x="457200" y="1295400"/>
            <a:ext cx="7620000" cy="5105400"/>
          </a:xfrm>
        </p:spPr>
        <p:txBody>
          <a:bodyPr/>
          <a:lstStyle/>
          <a:p>
            <a:pPr marL="114300" indent="0">
              <a:buNone/>
            </a:pPr>
            <a:r>
              <a:rPr lang="en-US" dirty="0" smtClean="0"/>
              <a:t>Advice we give to students:</a:t>
            </a:r>
          </a:p>
          <a:p>
            <a:r>
              <a:rPr lang="en-US" dirty="0" smtClean="0"/>
              <a:t>Take the most challenging courses that you will enjoy and can reasonably manage.</a:t>
            </a:r>
          </a:p>
          <a:p>
            <a:r>
              <a:rPr lang="en-US" dirty="0" smtClean="0"/>
              <a:t>Push yourself, but don’t overdo it.  Find balance.</a:t>
            </a:r>
          </a:p>
          <a:p>
            <a:r>
              <a:rPr lang="en-US" dirty="0" smtClean="0"/>
              <a:t>Explore our incredible elective program.</a:t>
            </a:r>
          </a:p>
          <a:p>
            <a:r>
              <a:rPr lang="en-US" dirty="0" smtClean="0"/>
              <a:t>If you don’t know what you’d like to study after high school, get exposure to as much as you can.</a:t>
            </a:r>
          </a:p>
          <a:p>
            <a:r>
              <a:rPr lang="en-US" dirty="0" smtClean="0"/>
              <a:t>If you do know what you’d like to study after high school, be prepared in case you change your mind.</a:t>
            </a:r>
          </a:p>
          <a:p>
            <a:r>
              <a:rPr lang="en-US" dirty="0" smtClean="0"/>
              <a:t>Consider the ARHS graduation requirements as well as 4-year college admissions requirements and NCAA eligibility requirements (for potential college athletes) when making your choices.</a:t>
            </a:r>
          </a:p>
          <a:p>
            <a:pPr lvl="1"/>
            <a:endParaRPr lang="en-US" dirty="0"/>
          </a:p>
        </p:txBody>
      </p:sp>
    </p:spTree>
    <p:extLst>
      <p:ext uri="{BB962C8B-B14F-4D97-AF65-F5344CB8AC3E}">
        <p14:creationId xmlns:p14="http://schemas.microsoft.com/office/powerpoint/2010/main" val="22121160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Department Overviews</a:t>
            </a:r>
            <a:endParaRPr lang="en-US" dirty="0"/>
          </a:p>
        </p:txBody>
      </p:sp>
      <p:sp>
        <p:nvSpPr>
          <p:cNvPr id="3" name="Content Placeholder 2"/>
          <p:cNvSpPr>
            <a:spLocks noGrp="1"/>
          </p:cNvSpPr>
          <p:nvPr>
            <p:ph idx="1"/>
          </p:nvPr>
        </p:nvSpPr>
        <p:spPr/>
        <p:txBody>
          <a:bodyPr/>
          <a:lstStyle/>
          <a:p>
            <a:r>
              <a:rPr lang="en-US" sz="2800" dirty="0" smtClean="0"/>
              <a:t>Science</a:t>
            </a:r>
          </a:p>
          <a:p>
            <a:r>
              <a:rPr lang="en-US" sz="2800" dirty="0" smtClean="0"/>
              <a:t>Math</a:t>
            </a:r>
            <a:endParaRPr lang="en-US" sz="2800" dirty="0"/>
          </a:p>
        </p:txBody>
      </p:sp>
    </p:spTree>
    <p:extLst>
      <p:ext uri="{BB962C8B-B14F-4D97-AF65-F5344CB8AC3E}">
        <p14:creationId xmlns:p14="http://schemas.microsoft.com/office/powerpoint/2010/main" val="2212992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Science Department Overview</a:t>
            </a:r>
            <a:endParaRPr lang="en-US" sz="4400" dirty="0"/>
          </a:p>
        </p:txBody>
      </p:sp>
      <p:sp>
        <p:nvSpPr>
          <p:cNvPr id="5" name="Content Placeholder 4"/>
          <p:cNvSpPr>
            <a:spLocks noGrp="1"/>
          </p:cNvSpPr>
          <p:nvPr>
            <p:ph idx="1"/>
          </p:nvPr>
        </p:nvSpPr>
        <p:spPr/>
        <p:txBody>
          <a:bodyPr/>
          <a:lstStyle/>
          <a:p>
            <a:r>
              <a:rPr lang="en-US" sz="2800" dirty="0" smtClean="0"/>
              <a:t>Nathaniel Woodruff, Science Department Head (</a:t>
            </a:r>
            <a:r>
              <a:rPr lang="en-US" sz="2800" dirty="0" smtClean="0">
                <a:hlinkClick r:id="rId2"/>
              </a:rPr>
              <a:t>woodruffn@arps.org</a:t>
            </a:r>
            <a:r>
              <a:rPr lang="en-US" sz="2800" dirty="0" smtClean="0"/>
              <a:t>)</a:t>
            </a:r>
          </a:p>
        </p:txBody>
      </p:sp>
    </p:spTree>
    <p:extLst>
      <p:ext uri="{BB962C8B-B14F-4D97-AF65-F5344CB8AC3E}">
        <p14:creationId xmlns:p14="http://schemas.microsoft.com/office/powerpoint/2010/main" val="25315210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401762"/>
          </a:xfrm>
        </p:spPr>
        <p:txBody>
          <a:bodyPr/>
          <a:lstStyle/>
          <a:p>
            <a:r>
              <a:rPr lang="en-US" dirty="0" smtClean="0"/>
              <a:t>Science 4-Year Sequences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88471228"/>
              </p:ext>
            </p:extLst>
          </p:nvPr>
        </p:nvGraphicFramePr>
        <p:xfrm>
          <a:off x="381000" y="1447800"/>
          <a:ext cx="7696200" cy="4625480"/>
        </p:xfrm>
        <a:graphic>
          <a:graphicData uri="http://schemas.openxmlformats.org/drawingml/2006/table">
            <a:tbl>
              <a:tblPr/>
              <a:tblGrid>
                <a:gridCol w="1924050"/>
                <a:gridCol w="1924050"/>
                <a:gridCol w="1924050"/>
                <a:gridCol w="1924050"/>
              </a:tblGrid>
              <a:tr h="291546">
                <a:tc gridSpan="4">
                  <a:txBody>
                    <a:bodyPr/>
                    <a:lstStyle/>
                    <a:p>
                      <a:pPr rtl="0" fontAlgn="t">
                        <a:spcBef>
                          <a:spcPts val="0"/>
                        </a:spcBef>
                        <a:spcAft>
                          <a:spcPts val="0"/>
                        </a:spcAft>
                      </a:pPr>
                      <a:r>
                        <a:rPr lang="en-US" sz="1600" b="1" i="0" u="none" strike="noStrike" dirty="0">
                          <a:solidFill>
                            <a:srgbClr val="000000"/>
                          </a:solidFill>
                          <a:effectLst/>
                          <a:latin typeface="Calibri"/>
                        </a:rPr>
                        <a:t>Option 1:</a:t>
                      </a:r>
                      <a:endParaRPr lang="en-US" sz="1600" b="1" dirty="0">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91546">
                <a:tc>
                  <a:txBody>
                    <a:bodyPr/>
                    <a:lstStyle/>
                    <a:p>
                      <a:pPr algn="ctr" rtl="0" fontAlgn="t">
                        <a:spcBef>
                          <a:spcPts val="0"/>
                        </a:spcBef>
                        <a:spcAft>
                          <a:spcPts val="0"/>
                        </a:spcAft>
                      </a:pPr>
                      <a:r>
                        <a:rPr lang="en-US" sz="1400" b="1" i="0" u="none" strike="noStrike" dirty="0">
                          <a:solidFill>
                            <a:srgbClr val="000000"/>
                          </a:solidFill>
                          <a:effectLst/>
                          <a:latin typeface="Calibri"/>
                        </a:rPr>
                        <a:t>9th Grade</a:t>
                      </a:r>
                      <a:endParaRPr lang="en-US" sz="1400" b="1" dirty="0">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1" i="0" u="none" strike="noStrike">
                          <a:solidFill>
                            <a:srgbClr val="000000"/>
                          </a:solidFill>
                          <a:effectLst/>
                          <a:latin typeface="Calibri"/>
                        </a:rPr>
                        <a:t>10th Grade</a:t>
                      </a:r>
                      <a:endParaRPr lang="en-US" sz="1400" b="1">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1" i="0" u="none" strike="noStrike">
                          <a:solidFill>
                            <a:srgbClr val="000000"/>
                          </a:solidFill>
                          <a:effectLst/>
                          <a:latin typeface="Calibri"/>
                        </a:rPr>
                        <a:t>11th Grade</a:t>
                      </a:r>
                      <a:endParaRPr lang="en-US" sz="1400" b="1">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1" i="0" u="none" strike="noStrike">
                          <a:solidFill>
                            <a:srgbClr val="000000"/>
                          </a:solidFill>
                          <a:effectLst/>
                          <a:latin typeface="Calibri"/>
                        </a:rPr>
                        <a:t>12th Grade</a:t>
                      </a:r>
                      <a:endParaRPr lang="en-US" sz="1400" b="1">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664808">
                <a:tc>
                  <a:txBody>
                    <a:bodyPr/>
                    <a:lstStyle/>
                    <a:p>
                      <a:pPr algn="ctr" rtl="0" fontAlgn="ctr">
                        <a:spcBef>
                          <a:spcPts val="0"/>
                        </a:spcBef>
                        <a:spcAft>
                          <a:spcPts val="0"/>
                        </a:spcAft>
                      </a:pPr>
                      <a:r>
                        <a:rPr lang="en-US" sz="1400" b="1" i="0" u="none" strike="noStrike" dirty="0">
                          <a:solidFill>
                            <a:srgbClr val="000000"/>
                          </a:solidFill>
                          <a:effectLst/>
                          <a:latin typeface="Calibri"/>
                        </a:rPr>
                        <a:t>Ecology &amp; Environmental  Science</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or</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Ecology &amp; Environmental Science/Honors</a:t>
                      </a:r>
                      <a:endParaRPr lang="en-US" sz="1400" b="1" dirty="0">
                        <a:effectLst/>
                      </a:endParaRPr>
                    </a:p>
                  </a:txBody>
                  <a:tcPr marL="47683" marR="47683" marT="47683" marB="47683"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ctr">
                        <a:spcBef>
                          <a:spcPts val="0"/>
                        </a:spcBef>
                        <a:spcAft>
                          <a:spcPts val="0"/>
                        </a:spcAft>
                      </a:pPr>
                      <a:r>
                        <a:rPr lang="en-US" sz="1400" b="1" i="0" u="none" strike="noStrike" dirty="0">
                          <a:solidFill>
                            <a:srgbClr val="000000"/>
                          </a:solidFill>
                          <a:effectLst/>
                          <a:latin typeface="Calibri"/>
                        </a:rPr>
                        <a:t>Biology</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or</a:t>
                      </a:r>
                      <a:endParaRPr lang="en-US" sz="1400" b="1" dirty="0">
                        <a:effectLst/>
                      </a:endParaRPr>
                    </a:p>
                    <a:p>
                      <a:pPr algn="ctr" rtl="0" fontAlgn="ctr">
                        <a:spcBef>
                          <a:spcPts val="0"/>
                        </a:spcBef>
                        <a:spcAft>
                          <a:spcPts val="0"/>
                        </a:spcAft>
                      </a:pPr>
                      <a:r>
                        <a:rPr lang="en-US" sz="1400" b="1" i="0" u="none" strike="noStrike" dirty="0" smtClean="0">
                          <a:solidFill>
                            <a:srgbClr val="000000"/>
                          </a:solidFill>
                          <a:effectLst/>
                          <a:latin typeface="Calibri"/>
                        </a:rPr>
                        <a:t>Biology/Honors</a:t>
                      </a:r>
                    </a:p>
                    <a:p>
                      <a:pPr algn="ctr" rtl="0" fontAlgn="ctr">
                        <a:spcBef>
                          <a:spcPts val="0"/>
                        </a:spcBef>
                        <a:spcAft>
                          <a:spcPts val="0"/>
                        </a:spcAft>
                      </a:pPr>
                      <a:endParaRPr lang="en-US" sz="1400" b="1" i="0" u="none" strike="noStrike" dirty="0" smtClean="0">
                        <a:solidFill>
                          <a:srgbClr val="000000"/>
                        </a:solidFill>
                        <a:effectLst/>
                        <a:latin typeface="Calibri"/>
                      </a:endParaRPr>
                    </a:p>
                    <a:p>
                      <a:pPr algn="ctr" rtl="0" fontAlgn="ctr">
                        <a:spcBef>
                          <a:spcPts val="0"/>
                        </a:spcBef>
                        <a:spcAft>
                          <a:spcPts val="0"/>
                        </a:spcAft>
                      </a:pPr>
                      <a:r>
                        <a:rPr lang="en-US" sz="1400" b="1" i="0" u="none" strike="noStrike" dirty="0" smtClean="0">
                          <a:solidFill>
                            <a:srgbClr val="000000"/>
                          </a:solidFill>
                          <a:effectLst/>
                          <a:latin typeface="Calibri"/>
                        </a:rPr>
                        <a:t>(Students</a:t>
                      </a:r>
                      <a:r>
                        <a:rPr lang="en-US" sz="1400" b="1" i="0" u="none" strike="noStrike" baseline="0" dirty="0" smtClean="0">
                          <a:solidFill>
                            <a:srgbClr val="000000"/>
                          </a:solidFill>
                          <a:effectLst/>
                          <a:latin typeface="Calibri"/>
                        </a:rPr>
                        <a:t> take</a:t>
                      </a:r>
                    </a:p>
                    <a:p>
                      <a:pPr algn="ctr" rtl="0" fontAlgn="ctr">
                        <a:spcBef>
                          <a:spcPts val="0"/>
                        </a:spcBef>
                        <a:spcAft>
                          <a:spcPts val="0"/>
                        </a:spcAft>
                      </a:pPr>
                      <a:r>
                        <a:rPr lang="en-US" sz="1400" b="1" i="0" u="none" strike="noStrike" baseline="0" dirty="0" smtClean="0">
                          <a:solidFill>
                            <a:srgbClr val="000000"/>
                          </a:solidFill>
                          <a:effectLst/>
                          <a:latin typeface="Calibri"/>
                        </a:rPr>
                        <a:t>Biology MCAS)</a:t>
                      </a:r>
                      <a:endParaRPr lang="en-US" sz="1400" b="1" dirty="0">
                        <a:effectLst/>
                      </a:endParaRPr>
                    </a:p>
                  </a:txBody>
                  <a:tcPr marL="47683" marR="47683" marT="47683" marB="47683"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ctr">
                        <a:spcBef>
                          <a:spcPts val="0"/>
                        </a:spcBef>
                        <a:spcAft>
                          <a:spcPts val="0"/>
                        </a:spcAft>
                      </a:pPr>
                      <a:r>
                        <a:rPr lang="en-US" sz="1400" b="1" i="0" u="none" strike="noStrike" dirty="0" err="1">
                          <a:solidFill>
                            <a:srgbClr val="000000"/>
                          </a:solidFill>
                          <a:effectLst/>
                          <a:latin typeface="Calibri"/>
                        </a:rPr>
                        <a:t>ChemCom</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Chemistry</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Chemistry/Honors</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or</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Science Electives</a:t>
                      </a:r>
                      <a:endParaRPr lang="en-US" sz="1400" b="1" dirty="0">
                        <a:effectLst/>
                      </a:endParaRPr>
                    </a:p>
                  </a:txBody>
                  <a:tcPr marL="47683" marR="47683" marT="47683" marB="47683"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ctr">
                        <a:spcBef>
                          <a:spcPts val="0"/>
                        </a:spcBef>
                        <a:spcAft>
                          <a:spcPts val="0"/>
                        </a:spcAft>
                      </a:pPr>
                      <a:r>
                        <a:rPr lang="en-US" sz="1400" b="1" i="0" u="none" strike="noStrike">
                          <a:solidFill>
                            <a:srgbClr val="000000"/>
                          </a:solidFill>
                          <a:effectLst/>
                          <a:latin typeface="Calibri"/>
                        </a:rPr>
                        <a:t>Physics</a:t>
                      </a:r>
                      <a:endParaRPr lang="en-US" sz="1400" b="1">
                        <a:effectLst/>
                      </a:endParaRPr>
                    </a:p>
                    <a:p>
                      <a:pPr algn="ctr" rtl="0" fontAlgn="ctr">
                        <a:spcBef>
                          <a:spcPts val="0"/>
                        </a:spcBef>
                        <a:spcAft>
                          <a:spcPts val="0"/>
                        </a:spcAft>
                      </a:pPr>
                      <a:r>
                        <a:rPr lang="en-US" sz="1400" b="1" i="0" u="none" strike="noStrike">
                          <a:solidFill>
                            <a:srgbClr val="000000"/>
                          </a:solidFill>
                          <a:effectLst/>
                          <a:latin typeface="Calibri"/>
                        </a:rPr>
                        <a:t>Physics/Honors</a:t>
                      </a:r>
                      <a:endParaRPr lang="en-US" sz="1400" b="1">
                        <a:effectLst/>
                      </a:endParaRPr>
                    </a:p>
                    <a:p>
                      <a:pPr algn="ctr" rtl="0" fontAlgn="ctr">
                        <a:spcBef>
                          <a:spcPts val="0"/>
                        </a:spcBef>
                        <a:spcAft>
                          <a:spcPts val="0"/>
                        </a:spcAft>
                      </a:pPr>
                      <a:r>
                        <a:rPr lang="en-US" sz="1400" b="1" i="0" u="none" strike="noStrike">
                          <a:solidFill>
                            <a:srgbClr val="000000"/>
                          </a:solidFill>
                          <a:effectLst/>
                          <a:latin typeface="Calibri"/>
                        </a:rPr>
                        <a:t>Physics/AP</a:t>
                      </a:r>
                      <a:endParaRPr lang="en-US" sz="1400" b="1">
                        <a:effectLst/>
                      </a:endParaRPr>
                    </a:p>
                    <a:p>
                      <a:pPr algn="ctr" rtl="0" fontAlgn="ctr">
                        <a:spcBef>
                          <a:spcPts val="0"/>
                        </a:spcBef>
                        <a:spcAft>
                          <a:spcPts val="0"/>
                        </a:spcAft>
                      </a:pPr>
                      <a:r>
                        <a:rPr lang="en-US" sz="1400" b="1" i="0" u="none" strike="noStrike">
                          <a:solidFill>
                            <a:srgbClr val="000000"/>
                          </a:solidFill>
                          <a:effectLst/>
                          <a:latin typeface="Calibri"/>
                        </a:rPr>
                        <a:t>or</a:t>
                      </a:r>
                      <a:endParaRPr lang="en-US" sz="1400" b="1">
                        <a:effectLst/>
                      </a:endParaRPr>
                    </a:p>
                    <a:p>
                      <a:pPr algn="ctr" rtl="0" fontAlgn="ctr">
                        <a:spcBef>
                          <a:spcPts val="0"/>
                        </a:spcBef>
                        <a:spcAft>
                          <a:spcPts val="0"/>
                        </a:spcAft>
                      </a:pPr>
                      <a:r>
                        <a:rPr lang="en-US" sz="1400" b="1" i="0" u="none" strike="noStrike">
                          <a:solidFill>
                            <a:srgbClr val="000000"/>
                          </a:solidFill>
                          <a:effectLst/>
                          <a:latin typeface="Calibri"/>
                        </a:rPr>
                        <a:t>Science Electives</a:t>
                      </a:r>
                      <a:endParaRPr lang="en-US" sz="1400" b="1">
                        <a:effectLst/>
                      </a:endParaRPr>
                    </a:p>
                  </a:txBody>
                  <a:tcPr marL="47683" marR="47683" marT="47683" marB="47683"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291546">
                <a:tc gridSpan="4">
                  <a:txBody>
                    <a:bodyPr/>
                    <a:lstStyle/>
                    <a:p>
                      <a:pPr rtl="0" fontAlgn="t">
                        <a:spcBef>
                          <a:spcPts val="0"/>
                        </a:spcBef>
                        <a:spcAft>
                          <a:spcPts val="0"/>
                        </a:spcAft>
                      </a:pPr>
                      <a:r>
                        <a:rPr lang="en-US" sz="1600" b="1" i="0" u="none" strike="noStrike" dirty="0">
                          <a:solidFill>
                            <a:srgbClr val="000000"/>
                          </a:solidFill>
                          <a:effectLst/>
                          <a:latin typeface="Calibri"/>
                        </a:rPr>
                        <a:t>Option 2:</a:t>
                      </a:r>
                      <a:endParaRPr lang="en-US" sz="1600" b="1" dirty="0">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91546">
                <a:tc>
                  <a:txBody>
                    <a:bodyPr/>
                    <a:lstStyle/>
                    <a:p>
                      <a:pPr algn="ctr" rtl="0" fontAlgn="t">
                        <a:spcBef>
                          <a:spcPts val="0"/>
                        </a:spcBef>
                        <a:spcAft>
                          <a:spcPts val="0"/>
                        </a:spcAft>
                      </a:pPr>
                      <a:r>
                        <a:rPr lang="en-US" sz="1400" b="1" i="0" u="none" strike="noStrike">
                          <a:solidFill>
                            <a:srgbClr val="000000"/>
                          </a:solidFill>
                          <a:effectLst/>
                          <a:latin typeface="Calibri"/>
                        </a:rPr>
                        <a:t>9th Grade</a:t>
                      </a:r>
                      <a:endParaRPr lang="en-US" sz="1400" b="1">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1" i="0" u="none" strike="noStrike">
                          <a:solidFill>
                            <a:srgbClr val="000000"/>
                          </a:solidFill>
                          <a:effectLst/>
                          <a:latin typeface="Calibri"/>
                        </a:rPr>
                        <a:t>10th Grade</a:t>
                      </a:r>
                      <a:endParaRPr lang="en-US" sz="1400" b="1">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1" i="0" u="none" strike="noStrike">
                          <a:solidFill>
                            <a:srgbClr val="000000"/>
                          </a:solidFill>
                          <a:effectLst/>
                          <a:latin typeface="Calibri"/>
                        </a:rPr>
                        <a:t>11th Grade</a:t>
                      </a:r>
                      <a:endParaRPr lang="en-US" sz="1400" b="1">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1" i="0" u="none" strike="noStrike">
                          <a:solidFill>
                            <a:srgbClr val="000000"/>
                          </a:solidFill>
                          <a:effectLst/>
                          <a:latin typeface="Calibri"/>
                        </a:rPr>
                        <a:t>12th Grade</a:t>
                      </a:r>
                      <a:endParaRPr lang="en-US" sz="1400" b="1">
                        <a:effectLst/>
                      </a:endParaRPr>
                    </a:p>
                  </a:txBody>
                  <a:tcPr marL="47683" marR="47683" marT="47683" marB="47683">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1664808">
                <a:tc>
                  <a:txBody>
                    <a:bodyPr/>
                    <a:lstStyle/>
                    <a:p>
                      <a:pPr algn="ctr" rtl="0" fontAlgn="ctr">
                        <a:spcBef>
                          <a:spcPts val="0"/>
                        </a:spcBef>
                        <a:spcAft>
                          <a:spcPts val="0"/>
                        </a:spcAft>
                      </a:pPr>
                      <a:r>
                        <a:rPr lang="en-US" sz="1400" b="1" i="0" u="none" strike="noStrike" dirty="0">
                          <a:solidFill>
                            <a:srgbClr val="000000"/>
                          </a:solidFill>
                          <a:effectLst/>
                          <a:latin typeface="Calibri"/>
                        </a:rPr>
                        <a:t>Ecology &amp; Environmental  Science</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or</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Ecology &amp; Environmental Science/Honors</a:t>
                      </a:r>
                      <a:endParaRPr lang="en-US" sz="1400" b="1" dirty="0">
                        <a:effectLst/>
                      </a:endParaRPr>
                    </a:p>
                  </a:txBody>
                  <a:tcPr marL="47683" marR="47683" marT="47683" marB="47683"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a:r>
                        <a:rPr lang="en-US" sz="1400" b="1" i="0" u="none" strike="noStrike" kern="1200" dirty="0" smtClean="0">
                          <a:solidFill>
                            <a:schemeClr val="tx1"/>
                          </a:solidFill>
                          <a:effectLst/>
                          <a:latin typeface="Calibri" panose="020F0502020204030204" pitchFamily="34" charset="0"/>
                          <a:ea typeface="+mn-ea"/>
                          <a:cs typeface="+mn-cs"/>
                        </a:rPr>
                        <a:t>Chemistry/Honors with Genetics and Evolution/Honors</a:t>
                      </a:r>
                      <a:endParaRPr lang="en-US" sz="1400" b="1" dirty="0" smtClean="0">
                        <a:effectLst/>
                        <a:latin typeface="Calibri" panose="020F0502020204030204" pitchFamily="34" charset="0"/>
                      </a:endParaRPr>
                    </a:p>
                    <a:p>
                      <a:pPr algn="ctr" rtl="0" fontAlgn="ctr">
                        <a:spcBef>
                          <a:spcPts val="0"/>
                        </a:spcBef>
                        <a:spcAft>
                          <a:spcPts val="0"/>
                        </a:spcAft>
                      </a:pPr>
                      <a:endParaRPr lang="en-US" sz="1400" b="1" i="0" u="none" strike="noStrike" dirty="0" smtClean="0">
                        <a:solidFill>
                          <a:srgbClr val="000000"/>
                        </a:solidFill>
                        <a:effectLst/>
                        <a:latin typeface="Calibri"/>
                      </a:endParaRPr>
                    </a:p>
                    <a:p>
                      <a:pPr algn="ctr" rtl="0" fontAlgn="ctr">
                        <a:spcBef>
                          <a:spcPts val="0"/>
                        </a:spcBef>
                        <a:spcAft>
                          <a:spcPts val="0"/>
                        </a:spcAft>
                      </a:pPr>
                      <a:r>
                        <a:rPr lang="en-US" sz="1400" b="1" i="0" u="none" strike="noStrike" dirty="0" smtClean="0">
                          <a:solidFill>
                            <a:srgbClr val="000000"/>
                          </a:solidFill>
                          <a:effectLst/>
                          <a:latin typeface="Calibri"/>
                        </a:rPr>
                        <a:t>(Students take Chemistry MCAS)</a:t>
                      </a:r>
                      <a:endParaRPr lang="en-US" sz="1400" b="1" dirty="0">
                        <a:effectLst/>
                      </a:endParaRPr>
                    </a:p>
                  </a:txBody>
                  <a:tcPr marL="47683" marR="47683" marT="47683" marB="47683"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ctr">
                        <a:spcBef>
                          <a:spcPts val="0"/>
                        </a:spcBef>
                        <a:spcAft>
                          <a:spcPts val="0"/>
                        </a:spcAft>
                      </a:pPr>
                      <a:r>
                        <a:rPr lang="en-US" sz="1400" b="1" i="0" u="none" strike="noStrike" dirty="0">
                          <a:solidFill>
                            <a:srgbClr val="000000"/>
                          </a:solidFill>
                          <a:effectLst/>
                          <a:latin typeface="Calibri"/>
                        </a:rPr>
                        <a:t>Biology</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Biology/Honors</a:t>
                      </a:r>
                      <a:endParaRPr lang="en-US" sz="1400" b="1" dirty="0">
                        <a:effectLst/>
                      </a:endParaRPr>
                    </a:p>
                    <a:p>
                      <a:pPr algn="ctr" rtl="0" fontAlgn="ctr">
                        <a:spcBef>
                          <a:spcPts val="0"/>
                        </a:spcBef>
                        <a:spcAft>
                          <a:spcPts val="0"/>
                        </a:spcAft>
                      </a:pPr>
                      <a:r>
                        <a:rPr lang="en-US" sz="1400" b="1" i="0" u="none" strike="noStrike" dirty="0" smtClean="0">
                          <a:solidFill>
                            <a:srgbClr val="000000"/>
                          </a:solidFill>
                          <a:effectLst/>
                          <a:latin typeface="Calibri"/>
                        </a:rPr>
                        <a:t>Biology/AP*</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or</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Science Electives</a:t>
                      </a:r>
                      <a:endParaRPr lang="en-US" sz="1400" b="1" dirty="0">
                        <a:effectLst/>
                      </a:endParaRPr>
                    </a:p>
                  </a:txBody>
                  <a:tcPr marL="47683" marR="47683" marT="47683" marB="47683"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ctr">
                        <a:spcBef>
                          <a:spcPts val="0"/>
                        </a:spcBef>
                        <a:spcAft>
                          <a:spcPts val="0"/>
                        </a:spcAft>
                      </a:pPr>
                      <a:r>
                        <a:rPr lang="en-US" sz="1400" b="1" i="0" u="none" strike="noStrike" dirty="0">
                          <a:solidFill>
                            <a:srgbClr val="000000"/>
                          </a:solidFill>
                          <a:effectLst/>
                          <a:latin typeface="Calibri"/>
                        </a:rPr>
                        <a:t>Physics</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Physics/Honors</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Physics/AP</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or</a:t>
                      </a:r>
                      <a:endParaRPr lang="en-US" sz="1400" b="1" dirty="0">
                        <a:effectLst/>
                      </a:endParaRPr>
                    </a:p>
                    <a:p>
                      <a:pPr algn="ctr" rtl="0" fontAlgn="ctr">
                        <a:spcBef>
                          <a:spcPts val="0"/>
                        </a:spcBef>
                        <a:spcAft>
                          <a:spcPts val="0"/>
                        </a:spcAft>
                      </a:pPr>
                      <a:r>
                        <a:rPr lang="en-US" sz="1400" b="1" i="0" u="none" strike="noStrike" dirty="0">
                          <a:solidFill>
                            <a:srgbClr val="000000"/>
                          </a:solidFill>
                          <a:effectLst/>
                          <a:latin typeface="Calibri"/>
                        </a:rPr>
                        <a:t>Science Electives</a:t>
                      </a:r>
                      <a:endParaRPr lang="en-US" sz="1400" b="1" dirty="0">
                        <a:effectLst/>
                      </a:endParaRPr>
                    </a:p>
                  </a:txBody>
                  <a:tcPr marL="47683" marR="47683" marT="47683" marB="47683"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2141538" y="16875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2"/>
          <p:cNvSpPr/>
          <p:nvPr/>
        </p:nvSpPr>
        <p:spPr>
          <a:xfrm>
            <a:off x="381000" y="6119336"/>
            <a:ext cx="7696200" cy="523220"/>
          </a:xfrm>
          <a:prstGeom prst="rect">
            <a:avLst/>
          </a:prstGeom>
        </p:spPr>
        <p:txBody>
          <a:bodyPr wrap="square">
            <a:spAutoFit/>
          </a:bodyPr>
          <a:lstStyle/>
          <a:p>
            <a:r>
              <a:rPr lang="en-US" sz="1400" dirty="0"/>
              <a:t>*For 2016-17 only, students do not need the Genetics and Evolution/Honors prior to enrollment in AP Bio.  For 2016-17 only, 3 blocks will be allocated to AP Biology. </a:t>
            </a:r>
          </a:p>
        </p:txBody>
      </p:sp>
    </p:spTree>
    <p:extLst>
      <p:ext uri="{BB962C8B-B14F-4D97-AF65-F5344CB8AC3E}">
        <p14:creationId xmlns:p14="http://schemas.microsoft.com/office/powerpoint/2010/main" val="34843912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Sample 10</a:t>
            </a:r>
            <a:r>
              <a:rPr lang="en-US" sz="4000" baseline="30000" dirty="0" smtClean="0"/>
              <a:t>th</a:t>
            </a:r>
            <a:r>
              <a:rPr lang="en-US" sz="4000" dirty="0" smtClean="0"/>
              <a:t> grade schedule for someone planning to take AP Bio</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1160042747"/>
              </p:ext>
            </p:extLst>
          </p:nvPr>
        </p:nvGraphicFramePr>
        <p:xfrm>
          <a:off x="228600" y="1447800"/>
          <a:ext cx="8001000" cy="4974768"/>
        </p:xfrm>
        <a:graphic>
          <a:graphicData uri="http://schemas.openxmlformats.org/drawingml/2006/table">
            <a:tbl>
              <a:tblPr/>
              <a:tblGrid>
                <a:gridCol w="4000500"/>
                <a:gridCol w="4000500"/>
              </a:tblGrid>
              <a:tr h="621846">
                <a:tc>
                  <a:txBody>
                    <a:bodyPr/>
                    <a:lstStyle/>
                    <a:p>
                      <a:pPr algn="ctr" rtl="0" fontAlgn="t">
                        <a:spcBef>
                          <a:spcPts val="0"/>
                        </a:spcBef>
                        <a:spcAft>
                          <a:spcPts val="0"/>
                        </a:spcAft>
                      </a:pPr>
                      <a:r>
                        <a:rPr lang="en-US" sz="2800" b="1" dirty="0" smtClean="0">
                          <a:solidFill>
                            <a:schemeClr val="tx1"/>
                          </a:solidFill>
                          <a:effectLst/>
                        </a:rPr>
                        <a:t>Semester</a:t>
                      </a:r>
                      <a:r>
                        <a:rPr lang="en-US" sz="2800" b="1" baseline="0" dirty="0" smtClean="0">
                          <a:solidFill>
                            <a:schemeClr val="tx1"/>
                          </a:solidFill>
                          <a:effectLst/>
                        </a:rPr>
                        <a:t> 1</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t">
                        <a:spcBef>
                          <a:spcPts val="0"/>
                        </a:spcBef>
                        <a:spcAft>
                          <a:spcPts val="0"/>
                        </a:spcAft>
                      </a:pPr>
                      <a:r>
                        <a:rPr lang="en-US" sz="2800" b="1" dirty="0" smtClean="0">
                          <a:solidFill>
                            <a:schemeClr val="tx1"/>
                          </a:solidFill>
                          <a:effectLst/>
                        </a:rPr>
                        <a:t>Semester 2</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English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gridSpan="2">
                  <a:txBody>
                    <a:bodyPr/>
                    <a:lstStyle/>
                    <a:p>
                      <a:pPr algn="ctr" rtl="0" fontAlgn="t">
                        <a:spcBef>
                          <a:spcPts val="0"/>
                        </a:spcBef>
                        <a:spcAft>
                          <a:spcPts val="0"/>
                        </a:spcAft>
                      </a:pPr>
                      <a:r>
                        <a:rPr lang="en-US" sz="2800" b="1" i="0" u="none" strike="noStrike" dirty="0" smtClean="0">
                          <a:solidFill>
                            <a:srgbClr val="000000"/>
                          </a:solidFill>
                          <a:effectLst/>
                          <a:latin typeface="Arial"/>
                        </a:rPr>
                        <a:t>Chemistry/Honors</a:t>
                      </a:r>
                      <a:endParaRPr lang="en-US" sz="2800" b="1"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Social Studies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Math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World Language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a:txBody>
                    <a:bodyPr/>
                    <a:lstStyle/>
                    <a:p>
                      <a:pPr algn="ctr" rtl="0" fontAlgn="t">
                        <a:spcBef>
                          <a:spcPts val="0"/>
                        </a:spcBef>
                        <a:spcAft>
                          <a:spcPts val="0"/>
                        </a:spcAft>
                      </a:pPr>
                      <a:r>
                        <a:rPr lang="en-US" sz="2800" b="0" i="0" u="none" strike="noStrike" dirty="0" smtClean="0">
                          <a:solidFill>
                            <a:srgbClr val="000000"/>
                          </a:solidFill>
                          <a:effectLst/>
                          <a:latin typeface="Arial"/>
                        </a:rPr>
                        <a:t>Health/PE </a:t>
                      </a:r>
                      <a:r>
                        <a:rPr lang="en-US" sz="2800" b="0" i="0" u="none" strike="noStrike" dirty="0">
                          <a:solidFill>
                            <a:srgbClr val="000000"/>
                          </a:solidFill>
                          <a:effectLst/>
                          <a:latin typeface="Arial"/>
                        </a:rPr>
                        <a:t>10</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400" b="1" i="0" u="none" strike="noStrike" dirty="0" smtClean="0">
                          <a:solidFill>
                            <a:srgbClr val="000000"/>
                          </a:solidFill>
                          <a:effectLst/>
                          <a:latin typeface="Arial"/>
                        </a:rPr>
                        <a:t>Genetics</a:t>
                      </a:r>
                      <a:r>
                        <a:rPr lang="en-US" sz="2400" b="1" i="0" u="none" strike="noStrike" baseline="0" dirty="0" smtClean="0">
                          <a:solidFill>
                            <a:srgbClr val="000000"/>
                          </a:solidFill>
                          <a:effectLst/>
                          <a:latin typeface="Arial"/>
                        </a:rPr>
                        <a:t> and Evolution/H</a:t>
                      </a:r>
                      <a:endParaRPr lang="en-US" sz="2400" b="1"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r>
              <a:tr h="621846">
                <a:tc>
                  <a:txBody>
                    <a:bodyPr/>
                    <a:lstStyle/>
                    <a:p>
                      <a:pPr algn="ctr" rtl="0" fontAlgn="t">
                        <a:spcBef>
                          <a:spcPts val="0"/>
                        </a:spcBef>
                        <a:spcAft>
                          <a:spcPts val="0"/>
                        </a:spcAft>
                      </a:pPr>
                      <a:r>
                        <a:rPr lang="en-US" sz="2800" b="0" i="0" u="none" strike="noStrike">
                          <a:solidFill>
                            <a:srgbClr val="000000"/>
                          </a:solidFill>
                          <a:effectLst/>
                          <a:latin typeface="Arial"/>
                        </a:rPr>
                        <a:t>Elective/DS/Acad Skills</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Elective/DS/</a:t>
                      </a:r>
                      <a:r>
                        <a:rPr lang="en-US" sz="2800" b="0" i="0" u="none" strike="noStrike" dirty="0" err="1">
                          <a:solidFill>
                            <a:srgbClr val="000000"/>
                          </a:solidFill>
                          <a:effectLst/>
                          <a:latin typeface="Arial"/>
                        </a:rPr>
                        <a:t>Acad</a:t>
                      </a:r>
                      <a:r>
                        <a:rPr lang="en-US" sz="2800" b="0" i="0" u="none" strike="noStrike" dirty="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216009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Sample schedule with AP Bio in 16-17</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1829296381"/>
              </p:ext>
            </p:extLst>
          </p:nvPr>
        </p:nvGraphicFramePr>
        <p:xfrm>
          <a:off x="228600" y="1447800"/>
          <a:ext cx="8001000" cy="4974768"/>
        </p:xfrm>
        <a:graphic>
          <a:graphicData uri="http://schemas.openxmlformats.org/drawingml/2006/table">
            <a:tbl>
              <a:tblPr/>
              <a:tblGrid>
                <a:gridCol w="4000500"/>
                <a:gridCol w="4000500"/>
              </a:tblGrid>
              <a:tr h="621846">
                <a:tc>
                  <a:txBody>
                    <a:bodyPr/>
                    <a:lstStyle/>
                    <a:p>
                      <a:pPr algn="ctr" rtl="0" fontAlgn="t">
                        <a:spcBef>
                          <a:spcPts val="0"/>
                        </a:spcBef>
                        <a:spcAft>
                          <a:spcPts val="0"/>
                        </a:spcAft>
                      </a:pPr>
                      <a:r>
                        <a:rPr lang="en-US" sz="2800" b="1" dirty="0" smtClean="0">
                          <a:solidFill>
                            <a:schemeClr val="tx1"/>
                          </a:solidFill>
                          <a:effectLst/>
                        </a:rPr>
                        <a:t>Semester</a:t>
                      </a:r>
                      <a:r>
                        <a:rPr lang="en-US" sz="2800" b="1" baseline="0" dirty="0" smtClean="0">
                          <a:solidFill>
                            <a:schemeClr val="tx1"/>
                          </a:solidFill>
                          <a:effectLst/>
                        </a:rPr>
                        <a:t> 1</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t">
                        <a:spcBef>
                          <a:spcPts val="0"/>
                        </a:spcBef>
                        <a:spcAft>
                          <a:spcPts val="0"/>
                        </a:spcAft>
                      </a:pPr>
                      <a:r>
                        <a:rPr lang="en-US" sz="2800" b="1" dirty="0" smtClean="0">
                          <a:solidFill>
                            <a:schemeClr val="tx1"/>
                          </a:solidFill>
                          <a:effectLst/>
                        </a:rPr>
                        <a:t>Semester 2</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English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gridSpan="2">
                  <a:txBody>
                    <a:bodyPr/>
                    <a:lstStyle/>
                    <a:p>
                      <a:pPr algn="ctr" rtl="0" fontAlgn="t">
                        <a:spcBef>
                          <a:spcPts val="0"/>
                        </a:spcBef>
                        <a:spcAft>
                          <a:spcPts val="0"/>
                        </a:spcAft>
                      </a:pPr>
                      <a:r>
                        <a:rPr lang="en-US" sz="2800" b="1" i="0" u="none" strike="noStrike" dirty="0" smtClean="0">
                          <a:solidFill>
                            <a:srgbClr val="000000"/>
                          </a:solidFill>
                          <a:effectLst/>
                          <a:latin typeface="Arial"/>
                        </a:rPr>
                        <a:t>AP Biology</a:t>
                      </a:r>
                      <a:endParaRPr lang="en-US" sz="2800" b="1"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621846">
                <a:tc>
                  <a:txBody>
                    <a:bodyPr/>
                    <a:lstStyle/>
                    <a:p>
                      <a:pPr algn="ctr" rtl="0" fontAlgn="t">
                        <a:spcBef>
                          <a:spcPts val="0"/>
                        </a:spcBef>
                        <a:spcAft>
                          <a:spcPts val="0"/>
                        </a:spcAft>
                      </a:pPr>
                      <a:r>
                        <a:rPr lang="en-US" sz="2800" b="1" i="0" u="none" strike="noStrike" dirty="0" smtClean="0">
                          <a:solidFill>
                            <a:srgbClr val="000000"/>
                          </a:solidFill>
                          <a:effectLst/>
                          <a:latin typeface="Arial"/>
                        </a:rPr>
                        <a:t>AP Biology</a:t>
                      </a:r>
                      <a:endParaRPr lang="en-US" sz="2800" b="1"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sz="2800" b="0" i="0" u="none" strike="noStrike" dirty="0" smtClean="0">
                          <a:solidFill>
                            <a:srgbClr val="000000"/>
                          </a:solidFill>
                          <a:effectLst/>
                          <a:latin typeface="Arial"/>
                        </a:rPr>
                        <a:t>Elective</a:t>
                      </a:r>
                      <a:endParaRPr lang="en-US" sz="2800" dirty="0" smtClean="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Math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gridSpan="2">
                  <a:txBody>
                    <a:bodyPr/>
                    <a:lstStyle/>
                    <a:p>
                      <a:pPr algn="ctr" rtl="0" fontAlgn="t">
                        <a:spcBef>
                          <a:spcPts val="0"/>
                        </a:spcBef>
                        <a:spcAft>
                          <a:spcPts val="0"/>
                        </a:spcAft>
                      </a:pPr>
                      <a:r>
                        <a:rPr lang="en-US" sz="2800" b="0" i="0" u="none" strike="noStrike" dirty="0">
                          <a:solidFill>
                            <a:srgbClr val="000000"/>
                          </a:solidFill>
                          <a:effectLst/>
                          <a:latin typeface="Arial"/>
                        </a:rPr>
                        <a:t>World Language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21846">
                <a:tc>
                  <a:txBody>
                    <a:bodyPr/>
                    <a:lstStyle/>
                    <a:p>
                      <a:pPr algn="ctr" rtl="0" fontAlgn="t">
                        <a:spcBef>
                          <a:spcPts val="0"/>
                        </a:spcBef>
                        <a:spcAft>
                          <a:spcPts val="0"/>
                        </a:spcAft>
                      </a:pPr>
                      <a:r>
                        <a:rPr lang="en-US" sz="2800" b="0" i="0" u="none" strike="noStrike" dirty="0" smtClean="0">
                          <a:solidFill>
                            <a:srgbClr val="000000"/>
                          </a:solidFill>
                          <a:effectLst/>
                          <a:latin typeface="Arial"/>
                        </a:rPr>
                        <a:t>Social</a:t>
                      </a:r>
                      <a:r>
                        <a:rPr lang="en-US" sz="2800" b="0" i="0" u="none" strike="noStrike" baseline="0" dirty="0" smtClean="0">
                          <a:solidFill>
                            <a:srgbClr val="000000"/>
                          </a:solidFill>
                          <a:effectLst/>
                          <a:latin typeface="Arial"/>
                        </a:rPr>
                        <a:t> Studies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smtClean="0">
                          <a:solidFill>
                            <a:srgbClr val="000000"/>
                          </a:solidFill>
                          <a:effectLst/>
                          <a:latin typeface="Arial"/>
                        </a:rPr>
                        <a:t>Social Studies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21846">
                <a:tc>
                  <a:txBody>
                    <a:bodyPr/>
                    <a:lstStyle/>
                    <a:p>
                      <a:pPr algn="ctr" rtl="0" fontAlgn="t">
                        <a:spcBef>
                          <a:spcPts val="0"/>
                        </a:spcBef>
                        <a:spcAft>
                          <a:spcPts val="0"/>
                        </a:spcAft>
                      </a:pPr>
                      <a:r>
                        <a:rPr lang="en-US" sz="2800" b="0" i="0" u="none" strike="noStrike">
                          <a:solidFill>
                            <a:srgbClr val="000000"/>
                          </a:solidFill>
                          <a:effectLst/>
                          <a:latin typeface="Arial"/>
                        </a:rPr>
                        <a:t>Elective/DS/Acad Skills</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Elective/DS/</a:t>
                      </a:r>
                      <a:r>
                        <a:rPr lang="en-US" sz="2800" b="0" i="0" u="none" strike="noStrike" dirty="0" err="1">
                          <a:solidFill>
                            <a:srgbClr val="000000"/>
                          </a:solidFill>
                          <a:effectLst/>
                          <a:latin typeface="Arial"/>
                        </a:rPr>
                        <a:t>Acad</a:t>
                      </a:r>
                      <a:r>
                        <a:rPr lang="en-US" sz="2800" b="0" i="0" u="none" strike="noStrike" dirty="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216009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Exploring Computer Science	</a:t>
            </a:r>
            <a:endParaRPr lang="en-US" dirty="0"/>
          </a:p>
        </p:txBody>
      </p:sp>
      <p:sp>
        <p:nvSpPr>
          <p:cNvPr id="3" name="Content Placeholder 2"/>
          <p:cNvSpPr>
            <a:spLocks noGrp="1"/>
          </p:cNvSpPr>
          <p:nvPr>
            <p:ph idx="1"/>
          </p:nvPr>
        </p:nvSpPr>
        <p:spPr/>
        <p:txBody>
          <a:bodyPr/>
          <a:lstStyle/>
          <a:p>
            <a:r>
              <a:rPr lang="en-US" dirty="0" smtClean="0"/>
              <a:t>1 semester class, 2 credits, no prerequisites</a:t>
            </a:r>
          </a:p>
          <a:p>
            <a:pPr marL="114300" indent="0">
              <a:buNone/>
            </a:pPr>
            <a:endParaRPr lang="en-US" dirty="0" smtClean="0"/>
          </a:p>
          <a:p>
            <a:r>
              <a:rPr lang="en-US" dirty="0"/>
              <a:t>Exploring Computer Science (ECS) </a:t>
            </a:r>
            <a:r>
              <a:rPr lang="en-US" dirty="0" smtClean="0"/>
              <a:t>is an introductory class that provides </a:t>
            </a:r>
            <a:r>
              <a:rPr lang="en-US" dirty="0"/>
              <a:t>exposure to a wide range of computer science disciplines and aims to develop the confidence and interest required to take other computer science courses at the high school.  Topics include human computer interaction, web design, computer programming, animation, and robotics. </a:t>
            </a:r>
            <a:r>
              <a:rPr lang="en-US" dirty="0" smtClean="0"/>
              <a:t>ECS teaches </a:t>
            </a:r>
            <a:r>
              <a:rPr lang="en-US" dirty="0"/>
              <a:t>students the computational practices of algorithm design, problem solving, and programming within a context that is relevant to their lives</a:t>
            </a:r>
            <a:r>
              <a:rPr lang="en-US" dirty="0" smtClean="0"/>
              <a:t>.</a:t>
            </a:r>
            <a:r>
              <a:rPr lang="en-US" dirty="0"/>
              <a:t/>
            </a:r>
            <a:br>
              <a:rPr lang="en-US" dirty="0"/>
            </a:br>
            <a:endParaRPr lang="en-US" dirty="0"/>
          </a:p>
        </p:txBody>
      </p:sp>
    </p:spTree>
    <p:extLst>
      <p:ext uri="{BB962C8B-B14F-4D97-AF65-F5344CB8AC3E}">
        <p14:creationId xmlns:p14="http://schemas.microsoft.com/office/powerpoint/2010/main" val="2064735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Math Department Overview</a:t>
            </a:r>
            <a:endParaRPr lang="en-US" sz="4400" dirty="0"/>
          </a:p>
        </p:txBody>
      </p:sp>
      <p:sp>
        <p:nvSpPr>
          <p:cNvPr id="5" name="Content Placeholder 4"/>
          <p:cNvSpPr>
            <a:spLocks noGrp="1"/>
          </p:cNvSpPr>
          <p:nvPr>
            <p:ph idx="1"/>
          </p:nvPr>
        </p:nvSpPr>
        <p:spPr/>
        <p:txBody>
          <a:bodyPr/>
          <a:lstStyle/>
          <a:p>
            <a:r>
              <a:rPr lang="en-US" sz="2800" dirty="0" smtClean="0"/>
              <a:t>Jane </a:t>
            </a:r>
            <a:r>
              <a:rPr lang="en-US" sz="2800" dirty="0" err="1" smtClean="0"/>
              <a:t>Mudie</a:t>
            </a:r>
            <a:r>
              <a:rPr lang="en-US" sz="2800" dirty="0" smtClean="0"/>
              <a:t>, Math Department Head (</a:t>
            </a:r>
            <a:r>
              <a:rPr lang="en-US" sz="2800" dirty="0" smtClean="0">
                <a:hlinkClick r:id="rId2"/>
              </a:rPr>
              <a:t>mudiej@arps.org</a:t>
            </a:r>
            <a:r>
              <a:rPr lang="en-US" sz="2800" dirty="0" smtClean="0"/>
              <a:t>)</a:t>
            </a:r>
          </a:p>
          <a:p>
            <a:pPr marL="114300" indent="0">
              <a:buNone/>
            </a:pPr>
            <a:endParaRPr lang="en-US" sz="2800" dirty="0" smtClean="0"/>
          </a:p>
        </p:txBody>
      </p:sp>
    </p:spTree>
    <p:extLst>
      <p:ext uri="{BB962C8B-B14F-4D97-AF65-F5344CB8AC3E}">
        <p14:creationId xmlns:p14="http://schemas.microsoft.com/office/powerpoint/2010/main" val="2244724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995281" y="2819400"/>
            <a:ext cx="20574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Integrated Math 2</a:t>
            </a:r>
            <a:endParaRPr lang="en-US" dirty="0"/>
          </a:p>
        </p:txBody>
      </p:sp>
      <p:sp>
        <p:nvSpPr>
          <p:cNvPr id="6" name="Rounded Rectangle 5"/>
          <p:cNvSpPr/>
          <p:nvPr/>
        </p:nvSpPr>
        <p:spPr>
          <a:xfrm>
            <a:off x="4038600" y="4293296"/>
            <a:ext cx="20574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Math Elective 2H and Integrated Math 2H</a:t>
            </a:r>
            <a:endParaRPr lang="en-US" dirty="0"/>
          </a:p>
        </p:txBody>
      </p:sp>
      <p:sp>
        <p:nvSpPr>
          <p:cNvPr id="7" name="Rounded Rectangle 6"/>
          <p:cNvSpPr/>
          <p:nvPr/>
        </p:nvSpPr>
        <p:spPr>
          <a:xfrm flipH="1">
            <a:off x="1447800" y="2819400"/>
            <a:ext cx="20574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Integrated Math 1</a:t>
            </a:r>
            <a:endParaRPr lang="en-US" dirty="0"/>
          </a:p>
        </p:txBody>
      </p:sp>
      <p:sp>
        <p:nvSpPr>
          <p:cNvPr id="2" name="Title 1"/>
          <p:cNvSpPr>
            <a:spLocks noGrp="1"/>
          </p:cNvSpPr>
          <p:nvPr>
            <p:ph type="title"/>
          </p:nvPr>
        </p:nvSpPr>
        <p:spPr>
          <a:xfrm>
            <a:off x="457200" y="274638"/>
            <a:ext cx="7620000" cy="563562"/>
          </a:xfrm>
        </p:spPr>
        <p:txBody>
          <a:bodyPr/>
          <a:lstStyle/>
          <a:p>
            <a:pPr algn="ctr"/>
            <a:r>
              <a:rPr lang="en-US" sz="2800" b="1" dirty="0" smtClean="0"/>
              <a:t>Sequence for Students in Integrated Math 1</a:t>
            </a:r>
            <a:endParaRPr lang="en-US" sz="2800" b="1" dirty="0"/>
          </a:p>
        </p:txBody>
      </p:sp>
      <p:sp>
        <p:nvSpPr>
          <p:cNvPr id="18" name="Rounded Rectangle 17"/>
          <p:cNvSpPr/>
          <p:nvPr/>
        </p:nvSpPr>
        <p:spPr>
          <a:xfrm>
            <a:off x="4038600" y="1461370"/>
            <a:ext cx="20574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Math Elective 2 and Integrated Math 2</a:t>
            </a:r>
            <a:endParaRPr lang="en-US" dirty="0"/>
          </a:p>
        </p:txBody>
      </p:sp>
      <p:cxnSp>
        <p:nvCxnSpPr>
          <p:cNvPr id="15" name="Straight Connector 14"/>
          <p:cNvCxnSpPr>
            <a:stCxn id="7" idx="1"/>
            <a:endCxn id="18" idx="1"/>
          </p:cNvCxnSpPr>
          <p:nvPr/>
        </p:nvCxnSpPr>
        <p:spPr>
          <a:xfrm flipV="1">
            <a:off x="3505200" y="1994770"/>
            <a:ext cx="533400" cy="14342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7" idx="1"/>
          </p:cNvCxnSpPr>
          <p:nvPr/>
        </p:nvCxnSpPr>
        <p:spPr>
          <a:xfrm>
            <a:off x="3505200" y="3429000"/>
            <a:ext cx="5086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7" idx="1"/>
            <a:endCxn id="6" idx="1"/>
          </p:cNvCxnSpPr>
          <p:nvPr/>
        </p:nvCxnSpPr>
        <p:spPr>
          <a:xfrm>
            <a:off x="3505200" y="3429000"/>
            <a:ext cx="533400" cy="139769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47112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lstStyle/>
          <a:p>
            <a:pPr algn="ctr"/>
            <a:r>
              <a:rPr lang="en-US" sz="2800" b="1" dirty="0" smtClean="0"/>
              <a:t>Sequence for Students in Integrated Math 2</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44824493"/>
              </p:ext>
            </p:extLst>
          </p:nvPr>
        </p:nvGraphicFramePr>
        <p:xfrm>
          <a:off x="304800" y="1981200"/>
          <a:ext cx="7620000"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p:cNvCxnSpPr/>
          <p:nvPr/>
        </p:nvCxnSpPr>
        <p:spPr>
          <a:xfrm flipV="1">
            <a:off x="1752600" y="2743200"/>
            <a:ext cx="609600" cy="8382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752600" y="3581400"/>
            <a:ext cx="609600" cy="91440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810000" y="2743200"/>
            <a:ext cx="609600" cy="8382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810000" y="4430657"/>
            <a:ext cx="609600" cy="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889625" y="4061564"/>
            <a:ext cx="587375" cy="369094"/>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889625" y="4430658"/>
            <a:ext cx="587375" cy="521493"/>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4419600" y="4246111"/>
            <a:ext cx="1470025" cy="706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Integrated 4H</a:t>
            </a:r>
            <a:endParaRPr lang="en-US" dirty="0"/>
          </a:p>
        </p:txBody>
      </p:sp>
      <p:sp>
        <p:nvSpPr>
          <p:cNvPr id="23" name="Rounded Rectangle 22"/>
          <p:cNvSpPr/>
          <p:nvPr/>
        </p:nvSpPr>
        <p:spPr>
          <a:xfrm>
            <a:off x="6477000" y="4800600"/>
            <a:ext cx="1524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t>AP Calculus BC</a:t>
            </a:r>
            <a:endParaRPr lang="en-US" sz="1500" dirty="0"/>
          </a:p>
        </p:txBody>
      </p:sp>
    </p:spTree>
    <p:extLst>
      <p:ext uri="{BB962C8B-B14F-4D97-AF65-F5344CB8AC3E}">
        <p14:creationId xmlns:p14="http://schemas.microsoft.com/office/powerpoint/2010/main" val="8582142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lstStyle/>
          <a:p>
            <a:pPr algn="ctr"/>
            <a:r>
              <a:rPr lang="en-US" sz="2800" b="1" dirty="0" smtClean="0"/>
              <a:t>Sequence for Students in Integrated Math 2H</a:t>
            </a:r>
            <a:endParaRPr lang="en-US" sz="2800" b="1" dirty="0"/>
          </a:p>
        </p:txBody>
      </p:sp>
      <p:sp>
        <p:nvSpPr>
          <p:cNvPr id="6" name="Freeform 5"/>
          <p:cNvSpPr/>
          <p:nvPr/>
        </p:nvSpPr>
        <p:spPr>
          <a:xfrm>
            <a:off x="375676" y="3194271"/>
            <a:ext cx="1465026" cy="844329"/>
          </a:xfrm>
          <a:custGeom>
            <a:avLst/>
            <a:gdLst>
              <a:gd name="connsiteX0" fmla="*/ 0 w 1465026"/>
              <a:gd name="connsiteY0" fmla="*/ 73251 h 732513"/>
              <a:gd name="connsiteX1" fmla="*/ 73251 w 1465026"/>
              <a:gd name="connsiteY1" fmla="*/ 0 h 732513"/>
              <a:gd name="connsiteX2" fmla="*/ 1391775 w 1465026"/>
              <a:gd name="connsiteY2" fmla="*/ 0 h 732513"/>
              <a:gd name="connsiteX3" fmla="*/ 1465026 w 1465026"/>
              <a:gd name="connsiteY3" fmla="*/ 73251 h 732513"/>
              <a:gd name="connsiteX4" fmla="*/ 1465026 w 1465026"/>
              <a:gd name="connsiteY4" fmla="*/ 659262 h 732513"/>
              <a:gd name="connsiteX5" fmla="*/ 1391775 w 1465026"/>
              <a:gd name="connsiteY5" fmla="*/ 732513 h 732513"/>
              <a:gd name="connsiteX6" fmla="*/ 73251 w 1465026"/>
              <a:gd name="connsiteY6" fmla="*/ 732513 h 732513"/>
              <a:gd name="connsiteX7" fmla="*/ 0 w 1465026"/>
              <a:gd name="connsiteY7" fmla="*/ 659262 h 732513"/>
              <a:gd name="connsiteX8" fmla="*/ 0 w 1465026"/>
              <a:gd name="connsiteY8" fmla="*/ 73251 h 7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5026" h="732513">
                <a:moveTo>
                  <a:pt x="0" y="73251"/>
                </a:moveTo>
                <a:cubicBezTo>
                  <a:pt x="0" y="32796"/>
                  <a:pt x="32796" y="0"/>
                  <a:pt x="73251" y="0"/>
                </a:cubicBezTo>
                <a:lnTo>
                  <a:pt x="1391775" y="0"/>
                </a:lnTo>
                <a:cubicBezTo>
                  <a:pt x="1432230" y="0"/>
                  <a:pt x="1465026" y="32796"/>
                  <a:pt x="1465026" y="73251"/>
                </a:cubicBezTo>
                <a:lnTo>
                  <a:pt x="1465026" y="659262"/>
                </a:lnTo>
                <a:cubicBezTo>
                  <a:pt x="1465026" y="699717"/>
                  <a:pt x="1432230" y="732513"/>
                  <a:pt x="1391775" y="732513"/>
                </a:cubicBezTo>
                <a:lnTo>
                  <a:pt x="73251" y="732513"/>
                </a:lnTo>
                <a:cubicBezTo>
                  <a:pt x="32796" y="732513"/>
                  <a:pt x="0" y="699717"/>
                  <a:pt x="0" y="659262"/>
                </a:cubicBezTo>
                <a:lnTo>
                  <a:pt x="0" y="7325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50" tIns="32250" rIns="32250" bIns="32250" numCol="1" spcCol="1270" anchor="ctr" anchorCtr="0">
            <a:noAutofit/>
          </a:bodyPr>
          <a:lstStyle/>
          <a:p>
            <a:pPr lvl="0" algn="ctr" defTabSz="755650">
              <a:lnSpc>
                <a:spcPct val="90000"/>
              </a:lnSpc>
              <a:spcBef>
                <a:spcPct val="0"/>
              </a:spcBef>
              <a:spcAft>
                <a:spcPct val="35000"/>
              </a:spcAft>
            </a:pPr>
            <a:r>
              <a:rPr lang="en-US" sz="1700" kern="1200" dirty="0" smtClean="0"/>
              <a:t>Integrated Math 2H</a:t>
            </a:r>
            <a:endParaRPr lang="en-US" sz="1700" kern="1200" dirty="0"/>
          </a:p>
        </p:txBody>
      </p:sp>
      <p:sp>
        <p:nvSpPr>
          <p:cNvPr id="10" name="Freeform 9"/>
          <p:cNvSpPr/>
          <p:nvPr/>
        </p:nvSpPr>
        <p:spPr>
          <a:xfrm>
            <a:off x="2435160" y="2492092"/>
            <a:ext cx="1465026" cy="732513"/>
          </a:xfrm>
          <a:custGeom>
            <a:avLst/>
            <a:gdLst>
              <a:gd name="connsiteX0" fmla="*/ 0 w 1465026"/>
              <a:gd name="connsiteY0" fmla="*/ 73251 h 732513"/>
              <a:gd name="connsiteX1" fmla="*/ 73251 w 1465026"/>
              <a:gd name="connsiteY1" fmla="*/ 0 h 732513"/>
              <a:gd name="connsiteX2" fmla="*/ 1391775 w 1465026"/>
              <a:gd name="connsiteY2" fmla="*/ 0 h 732513"/>
              <a:gd name="connsiteX3" fmla="*/ 1465026 w 1465026"/>
              <a:gd name="connsiteY3" fmla="*/ 73251 h 732513"/>
              <a:gd name="connsiteX4" fmla="*/ 1465026 w 1465026"/>
              <a:gd name="connsiteY4" fmla="*/ 659262 h 732513"/>
              <a:gd name="connsiteX5" fmla="*/ 1391775 w 1465026"/>
              <a:gd name="connsiteY5" fmla="*/ 732513 h 732513"/>
              <a:gd name="connsiteX6" fmla="*/ 73251 w 1465026"/>
              <a:gd name="connsiteY6" fmla="*/ 732513 h 732513"/>
              <a:gd name="connsiteX7" fmla="*/ 0 w 1465026"/>
              <a:gd name="connsiteY7" fmla="*/ 659262 h 732513"/>
              <a:gd name="connsiteX8" fmla="*/ 0 w 1465026"/>
              <a:gd name="connsiteY8" fmla="*/ 73251 h 7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5026" h="732513">
                <a:moveTo>
                  <a:pt x="0" y="73251"/>
                </a:moveTo>
                <a:cubicBezTo>
                  <a:pt x="0" y="32796"/>
                  <a:pt x="32796" y="0"/>
                  <a:pt x="73251" y="0"/>
                </a:cubicBezTo>
                <a:lnTo>
                  <a:pt x="1391775" y="0"/>
                </a:lnTo>
                <a:cubicBezTo>
                  <a:pt x="1432230" y="0"/>
                  <a:pt x="1465026" y="32796"/>
                  <a:pt x="1465026" y="73251"/>
                </a:cubicBezTo>
                <a:lnTo>
                  <a:pt x="1465026" y="659262"/>
                </a:lnTo>
                <a:cubicBezTo>
                  <a:pt x="1465026" y="699717"/>
                  <a:pt x="1432230" y="732513"/>
                  <a:pt x="1391775" y="732513"/>
                </a:cubicBezTo>
                <a:lnTo>
                  <a:pt x="73251" y="732513"/>
                </a:lnTo>
                <a:cubicBezTo>
                  <a:pt x="32796" y="732513"/>
                  <a:pt x="0" y="699717"/>
                  <a:pt x="0" y="659262"/>
                </a:cubicBezTo>
                <a:lnTo>
                  <a:pt x="0" y="7325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50" tIns="32250" rIns="32250" bIns="32250" numCol="1" spcCol="1270" anchor="ctr" anchorCtr="0">
            <a:noAutofit/>
          </a:bodyPr>
          <a:lstStyle/>
          <a:p>
            <a:pPr lvl="0" algn="ctr" defTabSz="755650">
              <a:lnSpc>
                <a:spcPct val="90000"/>
              </a:lnSpc>
              <a:spcBef>
                <a:spcPct val="0"/>
              </a:spcBef>
              <a:spcAft>
                <a:spcPct val="35000"/>
              </a:spcAft>
            </a:pPr>
            <a:r>
              <a:rPr lang="en-US" sz="1700" kern="1200" dirty="0" smtClean="0"/>
              <a:t>Integrated 3H</a:t>
            </a:r>
            <a:endParaRPr lang="en-US" sz="1700" kern="1200" dirty="0"/>
          </a:p>
        </p:txBody>
      </p:sp>
      <p:sp>
        <p:nvSpPr>
          <p:cNvPr id="19" name="Freeform 18"/>
          <p:cNvSpPr/>
          <p:nvPr/>
        </p:nvSpPr>
        <p:spPr>
          <a:xfrm>
            <a:off x="6529711" y="2286000"/>
            <a:ext cx="1465026" cy="732513"/>
          </a:xfrm>
          <a:custGeom>
            <a:avLst/>
            <a:gdLst>
              <a:gd name="connsiteX0" fmla="*/ 0 w 1465026"/>
              <a:gd name="connsiteY0" fmla="*/ 73251 h 732513"/>
              <a:gd name="connsiteX1" fmla="*/ 73251 w 1465026"/>
              <a:gd name="connsiteY1" fmla="*/ 0 h 732513"/>
              <a:gd name="connsiteX2" fmla="*/ 1391775 w 1465026"/>
              <a:gd name="connsiteY2" fmla="*/ 0 h 732513"/>
              <a:gd name="connsiteX3" fmla="*/ 1465026 w 1465026"/>
              <a:gd name="connsiteY3" fmla="*/ 73251 h 732513"/>
              <a:gd name="connsiteX4" fmla="*/ 1465026 w 1465026"/>
              <a:gd name="connsiteY4" fmla="*/ 659262 h 732513"/>
              <a:gd name="connsiteX5" fmla="*/ 1391775 w 1465026"/>
              <a:gd name="connsiteY5" fmla="*/ 732513 h 732513"/>
              <a:gd name="connsiteX6" fmla="*/ 73251 w 1465026"/>
              <a:gd name="connsiteY6" fmla="*/ 732513 h 732513"/>
              <a:gd name="connsiteX7" fmla="*/ 0 w 1465026"/>
              <a:gd name="connsiteY7" fmla="*/ 659262 h 732513"/>
              <a:gd name="connsiteX8" fmla="*/ 0 w 1465026"/>
              <a:gd name="connsiteY8" fmla="*/ 73251 h 7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5026" h="732513">
                <a:moveTo>
                  <a:pt x="0" y="73251"/>
                </a:moveTo>
                <a:cubicBezTo>
                  <a:pt x="0" y="32796"/>
                  <a:pt x="32796" y="0"/>
                  <a:pt x="73251" y="0"/>
                </a:cubicBezTo>
                <a:lnTo>
                  <a:pt x="1391775" y="0"/>
                </a:lnTo>
                <a:cubicBezTo>
                  <a:pt x="1432230" y="0"/>
                  <a:pt x="1465026" y="32796"/>
                  <a:pt x="1465026" y="73251"/>
                </a:cubicBezTo>
                <a:lnTo>
                  <a:pt x="1465026" y="659262"/>
                </a:lnTo>
                <a:cubicBezTo>
                  <a:pt x="1465026" y="699717"/>
                  <a:pt x="1432230" y="732513"/>
                  <a:pt x="1391775" y="732513"/>
                </a:cubicBezTo>
                <a:lnTo>
                  <a:pt x="73251" y="732513"/>
                </a:lnTo>
                <a:cubicBezTo>
                  <a:pt x="32796" y="732513"/>
                  <a:pt x="0" y="699717"/>
                  <a:pt x="0" y="659262"/>
                </a:cubicBezTo>
                <a:lnTo>
                  <a:pt x="0" y="7325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50" tIns="32250" rIns="32250" bIns="32250" numCol="1" spcCol="1270" anchor="ctr" anchorCtr="0">
            <a:noAutofit/>
          </a:bodyPr>
          <a:lstStyle/>
          <a:p>
            <a:pPr lvl="0" algn="ctr" defTabSz="755650">
              <a:lnSpc>
                <a:spcPct val="90000"/>
              </a:lnSpc>
              <a:spcBef>
                <a:spcPct val="0"/>
              </a:spcBef>
              <a:spcAft>
                <a:spcPct val="35000"/>
              </a:spcAft>
            </a:pPr>
            <a:r>
              <a:rPr lang="en-US" sz="1700" kern="1200" dirty="0" smtClean="0"/>
              <a:t>Statistics 1 </a:t>
            </a:r>
          </a:p>
          <a:p>
            <a:pPr lvl="0" algn="ctr" defTabSz="755650">
              <a:lnSpc>
                <a:spcPct val="90000"/>
              </a:lnSpc>
              <a:spcBef>
                <a:spcPct val="0"/>
              </a:spcBef>
              <a:spcAft>
                <a:spcPct val="35000"/>
              </a:spcAft>
            </a:pPr>
            <a:r>
              <a:rPr lang="en-US" sz="1700" kern="1200" dirty="0" smtClean="0"/>
              <a:t>Statistics 2</a:t>
            </a:r>
            <a:endParaRPr lang="en-US" sz="1700" kern="1200" dirty="0"/>
          </a:p>
        </p:txBody>
      </p:sp>
      <p:sp>
        <p:nvSpPr>
          <p:cNvPr id="21" name="Freeform 20"/>
          <p:cNvSpPr/>
          <p:nvPr/>
        </p:nvSpPr>
        <p:spPr>
          <a:xfrm>
            <a:off x="6500224" y="3368756"/>
            <a:ext cx="1465026" cy="732513"/>
          </a:xfrm>
          <a:custGeom>
            <a:avLst/>
            <a:gdLst>
              <a:gd name="connsiteX0" fmla="*/ 0 w 1465026"/>
              <a:gd name="connsiteY0" fmla="*/ 73251 h 732513"/>
              <a:gd name="connsiteX1" fmla="*/ 73251 w 1465026"/>
              <a:gd name="connsiteY1" fmla="*/ 0 h 732513"/>
              <a:gd name="connsiteX2" fmla="*/ 1391775 w 1465026"/>
              <a:gd name="connsiteY2" fmla="*/ 0 h 732513"/>
              <a:gd name="connsiteX3" fmla="*/ 1465026 w 1465026"/>
              <a:gd name="connsiteY3" fmla="*/ 73251 h 732513"/>
              <a:gd name="connsiteX4" fmla="*/ 1465026 w 1465026"/>
              <a:gd name="connsiteY4" fmla="*/ 659262 h 732513"/>
              <a:gd name="connsiteX5" fmla="*/ 1391775 w 1465026"/>
              <a:gd name="connsiteY5" fmla="*/ 732513 h 732513"/>
              <a:gd name="connsiteX6" fmla="*/ 73251 w 1465026"/>
              <a:gd name="connsiteY6" fmla="*/ 732513 h 732513"/>
              <a:gd name="connsiteX7" fmla="*/ 0 w 1465026"/>
              <a:gd name="connsiteY7" fmla="*/ 659262 h 732513"/>
              <a:gd name="connsiteX8" fmla="*/ 0 w 1465026"/>
              <a:gd name="connsiteY8" fmla="*/ 73251 h 7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5026" h="732513">
                <a:moveTo>
                  <a:pt x="0" y="73251"/>
                </a:moveTo>
                <a:cubicBezTo>
                  <a:pt x="0" y="32796"/>
                  <a:pt x="32796" y="0"/>
                  <a:pt x="73251" y="0"/>
                </a:cubicBezTo>
                <a:lnTo>
                  <a:pt x="1391775" y="0"/>
                </a:lnTo>
                <a:cubicBezTo>
                  <a:pt x="1432230" y="0"/>
                  <a:pt x="1465026" y="32796"/>
                  <a:pt x="1465026" y="73251"/>
                </a:cubicBezTo>
                <a:lnTo>
                  <a:pt x="1465026" y="659262"/>
                </a:lnTo>
                <a:cubicBezTo>
                  <a:pt x="1465026" y="699717"/>
                  <a:pt x="1432230" y="732513"/>
                  <a:pt x="1391775" y="732513"/>
                </a:cubicBezTo>
                <a:lnTo>
                  <a:pt x="73251" y="732513"/>
                </a:lnTo>
                <a:cubicBezTo>
                  <a:pt x="32796" y="732513"/>
                  <a:pt x="0" y="699717"/>
                  <a:pt x="0" y="659262"/>
                </a:cubicBezTo>
                <a:lnTo>
                  <a:pt x="0" y="7325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50" tIns="32250" rIns="32250" bIns="32250" numCol="1" spcCol="1270" anchor="ctr" anchorCtr="0">
            <a:noAutofit/>
          </a:bodyPr>
          <a:lstStyle/>
          <a:p>
            <a:pPr lvl="0" algn="ctr" defTabSz="755650">
              <a:lnSpc>
                <a:spcPct val="90000"/>
              </a:lnSpc>
              <a:spcBef>
                <a:spcPct val="0"/>
              </a:spcBef>
              <a:spcAft>
                <a:spcPct val="35000"/>
              </a:spcAft>
            </a:pPr>
            <a:r>
              <a:rPr lang="en-US" sz="1600" kern="1200" dirty="0" smtClean="0"/>
              <a:t>AP Calculus AB</a:t>
            </a:r>
            <a:endParaRPr lang="en-US" sz="1600" kern="1200" dirty="0"/>
          </a:p>
        </p:txBody>
      </p:sp>
      <p:sp>
        <p:nvSpPr>
          <p:cNvPr id="25" name="Freeform 24"/>
          <p:cNvSpPr/>
          <p:nvPr/>
        </p:nvSpPr>
        <p:spPr>
          <a:xfrm>
            <a:off x="2361675" y="3885814"/>
            <a:ext cx="1465026" cy="732513"/>
          </a:xfrm>
          <a:custGeom>
            <a:avLst/>
            <a:gdLst>
              <a:gd name="connsiteX0" fmla="*/ 0 w 1465026"/>
              <a:gd name="connsiteY0" fmla="*/ 73251 h 732513"/>
              <a:gd name="connsiteX1" fmla="*/ 73251 w 1465026"/>
              <a:gd name="connsiteY1" fmla="*/ 0 h 732513"/>
              <a:gd name="connsiteX2" fmla="*/ 1391775 w 1465026"/>
              <a:gd name="connsiteY2" fmla="*/ 0 h 732513"/>
              <a:gd name="connsiteX3" fmla="*/ 1465026 w 1465026"/>
              <a:gd name="connsiteY3" fmla="*/ 73251 h 732513"/>
              <a:gd name="connsiteX4" fmla="*/ 1465026 w 1465026"/>
              <a:gd name="connsiteY4" fmla="*/ 659262 h 732513"/>
              <a:gd name="connsiteX5" fmla="*/ 1391775 w 1465026"/>
              <a:gd name="connsiteY5" fmla="*/ 732513 h 732513"/>
              <a:gd name="connsiteX6" fmla="*/ 73251 w 1465026"/>
              <a:gd name="connsiteY6" fmla="*/ 732513 h 732513"/>
              <a:gd name="connsiteX7" fmla="*/ 0 w 1465026"/>
              <a:gd name="connsiteY7" fmla="*/ 659262 h 732513"/>
              <a:gd name="connsiteX8" fmla="*/ 0 w 1465026"/>
              <a:gd name="connsiteY8" fmla="*/ 73251 h 7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5026" h="732513">
                <a:moveTo>
                  <a:pt x="0" y="73251"/>
                </a:moveTo>
                <a:cubicBezTo>
                  <a:pt x="0" y="32796"/>
                  <a:pt x="32796" y="0"/>
                  <a:pt x="73251" y="0"/>
                </a:cubicBezTo>
                <a:lnTo>
                  <a:pt x="1391775" y="0"/>
                </a:lnTo>
                <a:cubicBezTo>
                  <a:pt x="1432230" y="0"/>
                  <a:pt x="1465026" y="32796"/>
                  <a:pt x="1465026" y="73251"/>
                </a:cubicBezTo>
                <a:lnTo>
                  <a:pt x="1465026" y="659262"/>
                </a:lnTo>
                <a:cubicBezTo>
                  <a:pt x="1465026" y="699717"/>
                  <a:pt x="1432230" y="732513"/>
                  <a:pt x="1391775" y="732513"/>
                </a:cubicBezTo>
                <a:lnTo>
                  <a:pt x="73251" y="732513"/>
                </a:lnTo>
                <a:cubicBezTo>
                  <a:pt x="32796" y="732513"/>
                  <a:pt x="0" y="699717"/>
                  <a:pt x="0" y="659262"/>
                </a:cubicBezTo>
                <a:lnTo>
                  <a:pt x="0" y="7325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50" tIns="32250" rIns="32250" bIns="32250" numCol="1" spcCol="1270" anchor="ctr" anchorCtr="0">
            <a:noAutofit/>
          </a:bodyPr>
          <a:lstStyle/>
          <a:p>
            <a:pPr lvl="0" algn="ctr" defTabSz="755650">
              <a:lnSpc>
                <a:spcPct val="90000"/>
              </a:lnSpc>
              <a:spcBef>
                <a:spcPct val="0"/>
              </a:spcBef>
              <a:spcAft>
                <a:spcPct val="35000"/>
              </a:spcAft>
            </a:pPr>
            <a:r>
              <a:rPr lang="en-US" sz="1700" kern="1200" dirty="0" smtClean="0"/>
              <a:t>Elective 3H and Integrated 3H</a:t>
            </a:r>
            <a:endParaRPr lang="en-US" sz="1700" kern="1200" dirty="0"/>
          </a:p>
        </p:txBody>
      </p:sp>
      <p:cxnSp>
        <p:nvCxnSpPr>
          <p:cNvPr id="7" name="Straight Connector 6"/>
          <p:cNvCxnSpPr/>
          <p:nvPr/>
        </p:nvCxnSpPr>
        <p:spPr>
          <a:xfrm>
            <a:off x="1825560" y="3628304"/>
            <a:ext cx="536115" cy="623766"/>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4427731" y="3368756"/>
            <a:ext cx="1470025" cy="706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Integrated 4H</a:t>
            </a:r>
            <a:endParaRPr lang="en-US" dirty="0"/>
          </a:p>
        </p:txBody>
      </p:sp>
      <p:sp>
        <p:nvSpPr>
          <p:cNvPr id="23" name="Rounded Rectangle 22"/>
          <p:cNvSpPr/>
          <p:nvPr/>
        </p:nvSpPr>
        <p:spPr>
          <a:xfrm>
            <a:off x="6500224" y="4495800"/>
            <a:ext cx="1524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AP Calculus </a:t>
            </a:r>
            <a:r>
              <a:rPr lang="en-US" sz="1600" dirty="0" smtClean="0"/>
              <a:t>BC</a:t>
            </a:r>
            <a:endParaRPr lang="en-US" sz="1600" dirty="0"/>
          </a:p>
        </p:txBody>
      </p:sp>
      <p:cxnSp>
        <p:nvCxnSpPr>
          <p:cNvPr id="28" name="Straight Connector 27"/>
          <p:cNvCxnSpPr/>
          <p:nvPr/>
        </p:nvCxnSpPr>
        <p:spPr>
          <a:xfrm flipV="1">
            <a:off x="1825560" y="2858348"/>
            <a:ext cx="609600" cy="791877"/>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endCxn id="22" idx="1"/>
          </p:cNvCxnSpPr>
          <p:nvPr/>
        </p:nvCxnSpPr>
        <p:spPr>
          <a:xfrm>
            <a:off x="3900186" y="2858348"/>
            <a:ext cx="527545" cy="8634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22" idx="1"/>
          </p:cNvCxnSpPr>
          <p:nvPr/>
        </p:nvCxnSpPr>
        <p:spPr>
          <a:xfrm flipV="1">
            <a:off x="3826701" y="3721776"/>
            <a:ext cx="601030" cy="530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22" idx="3"/>
          </p:cNvCxnSpPr>
          <p:nvPr/>
        </p:nvCxnSpPr>
        <p:spPr>
          <a:xfrm flipV="1">
            <a:off x="5897756" y="2652256"/>
            <a:ext cx="631955" cy="10695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22" idx="3"/>
          </p:cNvCxnSpPr>
          <p:nvPr/>
        </p:nvCxnSpPr>
        <p:spPr>
          <a:xfrm>
            <a:off x="5897756" y="3721776"/>
            <a:ext cx="6319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22" idx="3"/>
            <a:endCxn id="23" idx="1"/>
          </p:cNvCxnSpPr>
          <p:nvPr/>
        </p:nvCxnSpPr>
        <p:spPr>
          <a:xfrm>
            <a:off x="5897756" y="3721776"/>
            <a:ext cx="602468" cy="111692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36623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15962"/>
          </a:xfrm>
        </p:spPr>
        <p:txBody>
          <a:bodyPr/>
          <a:lstStyle/>
          <a:p>
            <a:pPr algn="ctr"/>
            <a:r>
              <a:rPr lang="en-US" sz="2800" b="1" dirty="0" smtClean="0"/>
              <a:t>Sequence for Students </a:t>
            </a:r>
            <a:r>
              <a:rPr lang="en-US" sz="2800" b="1" dirty="0"/>
              <a:t>in </a:t>
            </a:r>
            <a:r>
              <a:rPr lang="en-US" sz="2800" b="1" dirty="0" smtClean="0"/>
              <a:t>Algebra II: Functions </a:t>
            </a:r>
            <a:endParaRPr lang="en-US" sz="2800" b="1" dirty="0"/>
          </a:p>
        </p:txBody>
      </p:sp>
      <p:sp>
        <p:nvSpPr>
          <p:cNvPr id="6" name="Freeform 5"/>
          <p:cNvSpPr/>
          <p:nvPr/>
        </p:nvSpPr>
        <p:spPr>
          <a:xfrm>
            <a:off x="1120925" y="2870366"/>
            <a:ext cx="2629792" cy="1314896"/>
          </a:xfrm>
          <a:custGeom>
            <a:avLst/>
            <a:gdLst>
              <a:gd name="connsiteX0" fmla="*/ 0 w 2629792"/>
              <a:gd name="connsiteY0" fmla="*/ 131490 h 1314896"/>
              <a:gd name="connsiteX1" fmla="*/ 131490 w 2629792"/>
              <a:gd name="connsiteY1" fmla="*/ 0 h 1314896"/>
              <a:gd name="connsiteX2" fmla="*/ 2498302 w 2629792"/>
              <a:gd name="connsiteY2" fmla="*/ 0 h 1314896"/>
              <a:gd name="connsiteX3" fmla="*/ 2629792 w 2629792"/>
              <a:gd name="connsiteY3" fmla="*/ 131490 h 1314896"/>
              <a:gd name="connsiteX4" fmla="*/ 2629792 w 2629792"/>
              <a:gd name="connsiteY4" fmla="*/ 1183406 h 1314896"/>
              <a:gd name="connsiteX5" fmla="*/ 2498302 w 2629792"/>
              <a:gd name="connsiteY5" fmla="*/ 1314896 h 1314896"/>
              <a:gd name="connsiteX6" fmla="*/ 131490 w 2629792"/>
              <a:gd name="connsiteY6" fmla="*/ 1314896 h 1314896"/>
              <a:gd name="connsiteX7" fmla="*/ 0 w 2629792"/>
              <a:gd name="connsiteY7" fmla="*/ 1183406 h 1314896"/>
              <a:gd name="connsiteX8" fmla="*/ 0 w 2629792"/>
              <a:gd name="connsiteY8" fmla="*/ 131490 h 131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29792" h="1314896">
                <a:moveTo>
                  <a:pt x="0" y="131490"/>
                </a:moveTo>
                <a:cubicBezTo>
                  <a:pt x="0" y="58870"/>
                  <a:pt x="58870" y="0"/>
                  <a:pt x="131490" y="0"/>
                </a:cubicBezTo>
                <a:lnTo>
                  <a:pt x="2498302" y="0"/>
                </a:lnTo>
                <a:cubicBezTo>
                  <a:pt x="2570922" y="0"/>
                  <a:pt x="2629792" y="58870"/>
                  <a:pt x="2629792" y="131490"/>
                </a:cubicBezTo>
                <a:lnTo>
                  <a:pt x="2629792" y="1183406"/>
                </a:lnTo>
                <a:cubicBezTo>
                  <a:pt x="2629792" y="1256026"/>
                  <a:pt x="2570922" y="1314896"/>
                  <a:pt x="2498302" y="1314896"/>
                </a:cubicBezTo>
                <a:lnTo>
                  <a:pt x="131490" y="1314896"/>
                </a:lnTo>
                <a:cubicBezTo>
                  <a:pt x="58870" y="1314896"/>
                  <a:pt x="0" y="1256026"/>
                  <a:pt x="0" y="1183406"/>
                </a:cubicBezTo>
                <a:lnTo>
                  <a:pt x="0" y="13149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562" tIns="57562" rIns="57562" bIns="57562" numCol="1" spcCol="1270" anchor="ctr" anchorCtr="0">
            <a:noAutofit/>
          </a:bodyPr>
          <a:lstStyle/>
          <a:p>
            <a:pPr lvl="0" algn="ctr" defTabSz="1333500">
              <a:lnSpc>
                <a:spcPct val="90000"/>
              </a:lnSpc>
              <a:spcBef>
                <a:spcPct val="0"/>
              </a:spcBef>
              <a:spcAft>
                <a:spcPct val="35000"/>
              </a:spcAft>
            </a:pPr>
            <a:r>
              <a:rPr lang="en-US" sz="3000" kern="1200" dirty="0" smtClean="0"/>
              <a:t>Algebra II Functions</a:t>
            </a:r>
            <a:endParaRPr lang="en-US" sz="3000" kern="1200" dirty="0"/>
          </a:p>
        </p:txBody>
      </p:sp>
      <p:sp>
        <p:nvSpPr>
          <p:cNvPr id="8" name="Freeform 7"/>
          <p:cNvSpPr/>
          <p:nvPr/>
        </p:nvSpPr>
        <p:spPr>
          <a:xfrm>
            <a:off x="4775307" y="4114232"/>
            <a:ext cx="2629792" cy="1314896"/>
          </a:xfrm>
          <a:custGeom>
            <a:avLst/>
            <a:gdLst>
              <a:gd name="connsiteX0" fmla="*/ 0 w 2629792"/>
              <a:gd name="connsiteY0" fmla="*/ 131490 h 1314896"/>
              <a:gd name="connsiteX1" fmla="*/ 131490 w 2629792"/>
              <a:gd name="connsiteY1" fmla="*/ 0 h 1314896"/>
              <a:gd name="connsiteX2" fmla="*/ 2498302 w 2629792"/>
              <a:gd name="connsiteY2" fmla="*/ 0 h 1314896"/>
              <a:gd name="connsiteX3" fmla="*/ 2629792 w 2629792"/>
              <a:gd name="connsiteY3" fmla="*/ 131490 h 1314896"/>
              <a:gd name="connsiteX4" fmla="*/ 2629792 w 2629792"/>
              <a:gd name="connsiteY4" fmla="*/ 1183406 h 1314896"/>
              <a:gd name="connsiteX5" fmla="*/ 2498302 w 2629792"/>
              <a:gd name="connsiteY5" fmla="*/ 1314896 h 1314896"/>
              <a:gd name="connsiteX6" fmla="*/ 131490 w 2629792"/>
              <a:gd name="connsiteY6" fmla="*/ 1314896 h 1314896"/>
              <a:gd name="connsiteX7" fmla="*/ 0 w 2629792"/>
              <a:gd name="connsiteY7" fmla="*/ 1183406 h 1314896"/>
              <a:gd name="connsiteX8" fmla="*/ 0 w 2629792"/>
              <a:gd name="connsiteY8" fmla="*/ 131490 h 131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29792" h="1314896">
                <a:moveTo>
                  <a:pt x="0" y="131490"/>
                </a:moveTo>
                <a:cubicBezTo>
                  <a:pt x="0" y="58870"/>
                  <a:pt x="58870" y="0"/>
                  <a:pt x="131490" y="0"/>
                </a:cubicBezTo>
                <a:lnTo>
                  <a:pt x="2498302" y="0"/>
                </a:lnTo>
                <a:cubicBezTo>
                  <a:pt x="2570922" y="0"/>
                  <a:pt x="2629792" y="58870"/>
                  <a:pt x="2629792" y="131490"/>
                </a:cubicBezTo>
                <a:lnTo>
                  <a:pt x="2629792" y="1183406"/>
                </a:lnTo>
                <a:cubicBezTo>
                  <a:pt x="2629792" y="1256026"/>
                  <a:pt x="2570922" y="1314896"/>
                  <a:pt x="2498302" y="1314896"/>
                </a:cubicBezTo>
                <a:lnTo>
                  <a:pt x="131490" y="1314896"/>
                </a:lnTo>
                <a:cubicBezTo>
                  <a:pt x="58870" y="1314896"/>
                  <a:pt x="0" y="1256026"/>
                  <a:pt x="0" y="1183406"/>
                </a:cubicBezTo>
                <a:lnTo>
                  <a:pt x="0" y="13149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562" tIns="57562" rIns="57562" bIns="57562" numCol="1" spcCol="1270" anchor="ctr" anchorCtr="0">
            <a:noAutofit/>
          </a:bodyPr>
          <a:lstStyle/>
          <a:p>
            <a:pPr lvl="0" algn="ctr" defTabSz="1333500">
              <a:lnSpc>
                <a:spcPct val="90000"/>
              </a:lnSpc>
              <a:spcBef>
                <a:spcPct val="0"/>
              </a:spcBef>
              <a:spcAft>
                <a:spcPct val="35000"/>
              </a:spcAft>
            </a:pPr>
            <a:r>
              <a:rPr lang="en-US" sz="3000" dirty="0" smtClean="0"/>
              <a:t>IMP 4 CP/H</a:t>
            </a:r>
          </a:p>
        </p:txBody>
      </p:sp>
      <p:sp>
        <p:nvSpPr>
          <p:cNvPr id="10" name="Freeform 9"/>
          <p:cNvSpPr/>
          <p:nvPr/>
        </p:nvSpPr>
        <p:spPr>
          <a:xfrm>
            <a:off x="4803657" y="2870366"/>
            <a:ext cx="2629792" cy="1314896"/>
          </a:xfrm>
          <a:custGeom>
            <a:avLst/>
            <a:gdLst>
              <a:gd name="connsiteX0" fmla="*/ 0 w 2629792"/>
              <a:gd name="connsiteY0" fmla="*/ 131490 h 1314896"/>
              <a:gd name="connsiteX1" fmla="*/ 131490 w 2629792"/>
              <a:gd name="connsiteY1" fmla="*/ 0 h 1314896"/>
              <a:gd name="connsiteX2" fmla="*/ 2498302 w 2629792"/>
              <a:gd name="connsiteY2" fmla="*/ 0 h 1314896"/>
              <a:gd name="connsiteX3" fmla="*/ 2629792 w 2629792"/>
              <a:gd name="connsiteY3" fmla="*/ 131490 h 1314896"/>
              <a:gd name="connsiteX4" fmla="*/ 2629792 w 2629792"/>
              <a:gd name="connsiteY4" fmla="*/ 1183406 h 1314896"/>
              <a:gd name="connsiteX5" fmla="*/ 2498302 w 2629792"/>
              <a:gd name="connsiteY5" fmla="*/ 1314896 h 1314896"/>
              <a:gd name="connsiteX6" fmla="*/ 131490 w 2629792"/>
              <a:gd name="connsiteY6" fmla="*/ 1314896 h 1314896"/>
              <a:gd name="connsiteX7" fmla="*/ 0 w 2629792"/>
              <a:gd name="connsiteY7" fmla="*/ 1183406 h 1314896"/>
              <a:gd name="connsiteX8" fmla="*/ 0 w 2629792"/>
              <a:gd name="connsiteY8" fmla="*/ 131490 h 131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29792" h="1314896">
                <a:moveTo>
                  <a:pt x="0" y="131490"/>
                </a:moveTo>
                <a:cubicBezTo>
                  <a:pt x="0" y="58870"/>
                  <a:pt x="58870" y="0"/>
                  <a:pt x="131490" y="0"/>
                </a:cubicBezTo>
                <a:lnTo>
                  <a:pt x="2498302" y="0"/>
                </a:lnTo>
                <a:cubicBezTo>
                  <a:pt x="2570922" y="0"/>
                  <a:pt x="2629792" y="58870"/>
                  <a:pt x="2629792" y="131490"/>
                </a:cubicBezTo>
                <a:lnTo>
                  <a:pt x="2629792" y="1183406"/>
                </a:lnTo>
                <a:cubicBezTo>
                  <a:pt x="2629792" y="1256026"/>
                  <a:pt x="2570922" y="1314896"/>
                  <a:pt x="2498302" y="1314896"/>
                </a:cubicBezTo>
                <a:lnTo>
                  <a:pt x="131490" y="1314896"/>
                </a:lnTo>
                <a:cubicBezTo>
                  <a:pt x="58870" y="1314896"/>
                  <a:pt x="0" y="1256026"/>
                  <a:pt x="0" y="1183406"/>
                </a:cubicBezTo>
                <a:lnTo>
                  <a:pt x="0" y="13149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562" tIns="57562" rIns="57562" bIns="57562" numCol="1" spcCol="1270" anchor="ctr" anchorCtr="0">
            <a:noAutofit/>
          </a:bodyPr>
          <a:lstStyle/>
          <a:p>
            <a:pPr lvl="0" algn="ctr" defTabSz="1333500">
              <a:lnSpc>
                <a:spcPct val="90000"/>
              </a:lnSpc>
              <a:spcBef>
                <a:spcPct val="0"/>
              </a:spcBef>
              <a:spcAft>
                <a:spcPct val="35000"/>
              </a:spcAft>
            </a:pPr>
            <a:r>
              <a:rPr lang="en-US" sz="3000" kern="1200" dirty="0" smtClean="0"/>
              <a:t>Trigonometry </a:t>
            </a:r>
          </a:p>
          <a:p>
            <a:pPr lvl="0" algn="ctr" defTabSz="1333500">
              <a:lnSpc>
                <a:spcPct val="90000"/>
              </a:lnSpc>
              <a:spcBef>
                <a:spcPct val="0"/>
              </a:spcBef>
              <a:spcAft>
                <a:spcPct val="35000"/>
              </a:spcAft>
            </a:pPr>
            <a:r>
              <a:rPr lang="en-US" sz="3000" kern="1200" dirty="0" smtClean="0"/>
              <a:t>Statistics 1</a:t>
            </a:r>
            <a:endParaRPr lang="en-US" sz="3000" kern="1200" dirty="0"/>
          </a:p>
        </p:txBody>
      </p:sp>
      <p:sp>
        <p:nvSpPr>
          <p:cNvPr id="12" name="Freeform 11"/>
          <p:cNvSpPr/>
          <p:nvPr/>
        </p:nvSpPr>
        <p:spPr>
          <a:xfrm>
            <a:off x="4803657" y="1599634"/>
            <a:ext cx="2629792" cy="1314896"/>
          </a:xfrm>
          <a:custGeom>
            <a:avLst/>
            <a:gdLst>
              <a:gd name="connsiteX0" fmla="*/ 0 w 2629792"/>
              <a:gd name="connsiteY0" fmla="*/ 131490 h 1314896"/>
              <a:gd name="connsiteX1" fmla="*/ 131490 w 2629792"/>
              <a:gd name="connsiteY1" fmla="*/ 0 h 1314896"/>
              <a:gd name="connsiteX2" fmla="*/ 2498302 w 2629792"/>
              <a:gd name="connsiteY2" fmla="*/ 0 h 1314896"/>
              <a:gd name="connsiteX3" fmla="*/ 2629792 w 2629792"/>
              <a:gd name="connsiteY3" fmla="*/ 131490 h 1314896"/>
              <a:gd name="connsiteX4" fmla="*/ 2629792 w 2629792"/>
              <a:gd name="connsiteY4" fmla="*/ 1183406 h 1314896"/>
              <a:gd name="connsiteX5" fmla="*/ 2498302 w 2629792"/>
              <a:gd name="connsiteY5" fmla="*/ 1314896 h 1314896"/>
              <a:gd name="connsiteX6" fmla="*/ 131490 w 2629792"/>
              <a:gd name="connsiteY6" fmla="*/ 1314896 h 1314896"/>
              <a:gd name="connsiteX7" fmla="*/ 0 w 2629792"/>
              <a:gd name="connsiteY7" fmla="*/ 1183406 h 1314896"/>
              <a:gd name="connsiteX8" fmla="*/ 0 w 2629792"/>
              <a:gd name="connsiteY8" fmla="*/ 131490 h 131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29792" h="1314896">
                <a:moveTo>
                  <a:pt x="0" y="131490"/>
                </a:moveTo>
                <a:cubicBezTo>
                  <a:pt x="0" y="58870"/>
                  <a:pt x="58870" y="0"/>
                  <a:pt x="131490" y="0"/>
                </a:cubicBezTo>
                <a:lnTo>
                  <a:pt x="2498302" y="0"/>
                </a:lnTo>
                <a:cubicBezTo>
                  <a:pt x="2570922" y="0"/>
                  <a:pt x="2629792" y="58870"/>
                  <a:pt x="2629792" y="131490"/>
                </a:cubicBezTo>
                <a:lnTo>
                  <a:pt x="2629792" y="1183406"/>
                </a:lnTo>
                <a:cubicBezTo>
                  <a:pt x="2629792" y="1256026"/>
                  <a:pt x="2570922" y="1314896"/>
                  <a:pt x="2498302" y="1314896"/>
                </a:cubicBezTo>
                <a:lnTo>
                  <a:pt x="131490" y="1314896"/>
                </a:lnTo>
                <a:cubicBezTo>
                  <a:pt x="58870" y="1314896"/>
                  <a:pt x="0" y="1256026"/>
                  <a:pt x="0" y="1183406"/>
                </a:cubicBezTo>
                <a:lnTo>
                  <a:pt x="0" y="13149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562" tIns="57562" rIns="57562" bIns="57562" numCol="1" spcCol="1270" anchor="ctr" anchorCtr="0">
            <a:noAutofit/>
          </a:bodyPr>
          <a:lstStyle/>
          <a:p>
            <a:pPr lvl="0" algn="ctr" defTabSz="1333500">
              <a:lnSpc>
                <a:spcPct val="90000"/>
              </a:lnSpc>
              <a:spcBef>
                <a:spcPct val="0"/>
              </a:spcBef>
              <a:spcAft>
                <a:spcPct val="35000"/>
              </a:spcAft>
            </a:pPr>
            <a:r>
              <a:rPr lang="en-US" sz="3000" kern="1200" dirty="0" smtClean="0"/>
              <a:t>Statistics 1</a:t>
            </a:r>
          </a:p>
          <a:p>
            <a:pPr lvl="0" algn="ctr" defTabSz="1333500">
              <a:lnSpc>
                <a:spcPct val="90000"/>
              </a:lnSpc>
              <a:spcBef>
                <a:spcPct val="0"/>
              </a:spcBef>
              <a:spcAft>
                <a:spcPct val="35000"/>
              </a:spcAft>
            </a:pPr>
            <a:r>
              <a:rPr lang="en-US" sz="3000" kern="1200" dirty="0" smtClean="0"/>
              <a:t>Statistics 2</a:t>
            </a:r>
            <a:endParaRPr lang="en-US" sz="3000" kern="1200" dirty="0"/>
          </a:p>
        </p:txBody>
      </p:sp>
      <p:cxnSp>
        <p:nvCxnSpPr>
          <p:cNvPr id="15" name="Straight Connector 14"/>
          <p:cNvCxnSpPr/>
          <p:nvPr/>
        </p:nvCxnSpPr>
        <p:spPr>
          <a:xfrm>
            <a:off x="3725980" y="3527814"/>
            <a:ext cx="11155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725980" y="3527814"/>
            <a:ext cx="1077677" cy="124386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725980" y="2257082"/>
            <a:ext cx="1077677" cy="127073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0554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609599"/>
          </a:xfrm>
        </p:spPr>
        <p:txBody>
          <a:bodyPr>
            <a:normAutofit/>
          </a:bodyPr>
          <a:lstStyle/>
          <a:p>
            <a:pPr algn="ctr"/>
            <a:r>
              <a:rPr lang="en-US" sz="2800" b="1" dirty="0"/>
              <a:t>Sequence for </a:t>
            </a:r>
            <a:r>
              <a:rPr lang="en-US" sz="2800" b="1" dirty="0" smtClean="0"/>
              <a:t>Students in IMP 3 CP/H</a:t>
            </a:r>
            <a:endParaRPr lang="en-US" sz="2800" b="1" dirty="0"/>
          </a:p>
        </p:txBody>
      </p:sp>
      <p:sp>
        <p:nvSpPr>
          <p:cNvPr id="3" name="Subtitle 2"/>
          <p:cNvSpPr>
            <a:spLocks noGrp="1"/>
          </p:cNvSpPr>
          <p:nvPr>
            <p:ph type="subTitle" idx="1"/>
          </p:nvPr>
        </p:nvSpPr>
        <p:spPr>
          <a:xfrm>
            <a:off x="723900" y="1524000"/>
            <a:ext cx="6934200" cy="4343400"/>
          </a:xfrm>
        </p:spPr>
        <p:txBody>
          <a:bodyPr/>
          <a:lstStyle/>
          <a:p>
            <a:endParaRPr lang="en-US" dirty="0"/>
          </a:p>
        </p:txBody>
      </p:sp>
      <p:sp>
        <p:nvSpPr>
          <p:cNvPr id="4" name="Rounded Rectangle 3"/>
          <p:cNvSpPr/>
          <p:nvPr/>
        </p:nvSpPr>
        <p:spPr>
          <a:xfrm>
            <a:off x="1760951" y="3162300"/>
            <a:ext cx="17526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IMP 3CP/H</a:t>
            </a:r>
            <a:endParaRPr lang="en-US" dirty="0"/>
          </a:p>
        </p:txBody>
      </p:sp>
      <p:sp>
        <p:nvSpPr>
          <p:cNvPr id="5" name="Rounded Rectangle 4"/>
          <p:cNvSpPr/>
          <p:nvPr/>
        </p:nvSpPr>
        <p:spPr>
          <a:xfrm>
            <a:off x="4191000" y="3124200"/>
            <a:ext cx="16764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IMP 4 CP/H</a:t>
            </a:r>
            <a:endParaRPr lang="en-US" dirty="0"/>
          </a:p>
        </p:txBody>
      </p:sp>
      <p:sp>
        <p:nvSpPr>
          <p:cNvPr id="6" name="Rounded Rectangle 5"/>
          <p:cNvSpPr/>
          <p:nvPr/>
        </p:nvSpPr>
        <p:spPr>
          <a:xfrm>
            <a:off x="6400800" y="2252075"/>
            <a:ext cx="14478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Statistics 1 and 2</a:t>
            </a:r>
            <a:endParaRPr lang="en-US" dirty="0"/>
          </a:p>
        </p:txBody>
      </p:sp>
      <p:sp>
        <p:nvSpPr>
          <p:cNvPr id="8" name="Rounded Rectangle 7"/>
          <p:cNvSpPr/>
          <p:nvPr/>
        </p:nvSpPr>
        <p:spPr>
          <a:xfrm>
            <a:off x="6487960" y="3205097"/>
            <a:ext cx="13716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AP Calculus </a:t>
            </a:r>
            <a:r>
              <a:rPr lang="en-US" sz="1600" dirty="0" smtClean="0"/>
              <a:t>AB</a:t>
            </a:r>
            <a:endParaRPr lang="en-US" sz="1600" dirty="0"/>
          </a:p>
        </p:txBody>
      </p:sp>
      <p:sp>
        <p:nvSpPr>
          <p:cNvPr id="9" name="Rounded Rectangle 8"/>
          <p:cNvSpPr/>
          <p:nvPr/>
        </p:nvSpPr>
        <p:spPr>
          <a:xfrm>
            <a:off x="6487960" y="4076700"/>
            <a:ext cx="1447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AP Calculus </a:t>
            </a:r>
            <a:r>
              <a:rPr lang="en-US" sz="1600" dirty="0" smtClean="0"/>
              <a:t>BC</a:t>
            </a:r>
            <a:endParaRPr lang="en-US" sz="1600" dirty="0"/>
          </a:p>
        </p:txBody>
      </p:sp>
      <p:cxnSp>
        <p:nvCxnSpPr>
          <p:cNvPr id="11" name="Straight Connector 10"/>
          <p:cNvCxnSpPr>
            <a:stCxn id="4" idx="3"/>
            <a:endCxn id="5" idx="1"/>
          </p:cNvCxnSpPr>
          <p:nvPr/>
        </p:nvCxnSpPr>
        <p:spPr>
          <a:xfrm>
            <a:off x="3513551" y="3619500"/>
            <a:ext cx="6774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5" idx="3"/>
            <a:endCxn id="6" idx="1"/>
          </p:cNvCxnSpPr>
          <p:nvPr/>
        </p:nvCxnSpPr>
        <p:spPr>
          <a:xfrm flipV="1">
            <a:off x="5867400" y="2671175"/>
            <a:ext cx="533400" cy="9483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5" idx="3"/>
            <a:endCxn id="8" idx="1"/>
          </p:cNvCxnSpPr>
          <p:nvPr/>
        </p:nvCxnSpPr>
        <p:spPr>
          <a:xfrm flipV="1">
            <a:off x="5867400" y="3586097"/>
            <a:ext cx="620560" cy="334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 idx="3"/>
            <a:endCxn id="9" idx="1"/>
          </p:cNvCxnSpPr>
          <p:nvPr/>
        </p:nvCxnSpPr>
        <p:spPr>
          <a:xfrm>
            <a:off x="5867400" y="3619500"/>
            <a:ext cx="620560" cy="8382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654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15962"/>
          </a:xfrm>
        </p:spPr>
        <p:txBody>
          <a:bodyPr/>
          <a:lstStyle/>
          <a:p>
            <a:pPr algn="ctr"/>
            <a:r>
              <a:rPr lang="en-US" sz="2800" b="1" dirty="0" smtClean="0"/>
              <a:t>Sequence </a:t>
            </a:r>
            <a:r>
              <a:rPr lang="en-US" sz="2800" b="1" dirty="0"/>
              <a:t>for Students in </a:t>
            </a:r>
            <a:r>
              <a:rPr lang="en-US" sz="2800" b="1" dirty="0" smtClean="0"/>
              <a:t>Algebra II/H</a:t>
            </a:r>
            <a:endParaRPr lang="en-US" sz="2800" b="1" dirty="0"/>
          </a:p>
        </p:txBody>
      </p:sp>
      <p:sp>
        <p:nvSpPr>
          <p:cNvPr id="5" name="Freeform 4"/>
          <p:cNvSpPr/>
          <p:nvPr/>
        </p:nvSpPr>
        <p:spPr>
          <a:xfrm>
            <a:off x="293685" y="3535096"/>
            <a:ext cx="2003821" cy="1001910"/>
          </a:xfrm>
          <a:custGeom>
            <a:avLst/>
            <a:gdLst>
              <a:gd name="connsiteX0" fmla="*/ 0 w 2003821"/>
              <a:gd name="connsiteY0" fmla="*/ 100191 h 1001910"/>
              <a:gd name="connsiteX1" fmla="*/ 100191 w 2003821"/>
              <a:gd name="connsiteY1" fmla="*/ 0 h 1001910"/>
              <a:gd name="connsiteX2" fmla="*/ 1903630 w 2003821"/>
              <a:gd name="connsiteY2" fmla="*/ 0 h 1001910"/>
              <a:gd name="connsiteX3" fmla="*/ 2003821 w 2003821"/>
              <a:gd name="connsiteY3" fmla="*/ 100191 h 1001910"/>
              <a:gd name="connsiteX4" fmla="*/ 2003821 w 2003821"/>
              <a:gd name="connsiteY4" fmla="*/ 901719 h 1001910"/>
              <a:gd name="connsiteX5" fmla="*/ 1903630 w 2003821"/>
              <a:gd name="connsiteY5" fmla="*/ 1001910 h 1001910"/>
              <a:gd name="connsiteX6" fmla="*/ 100191 w 2003821"/>
              <a:gd name="connsiteY6" fmla="*/ 1001910 h 1001910"/>
              <a:gd name="connsiteX7" fmla="*/ 0 w 2003821"/>
              <a:gd name="connsiteY7" fmla="*/ 901719 h 1001910"/>
              <a:gd name="connsiteX8" fmla="*/ 0 w 2003821"/>
              <a:gd name="connsiteY8" fmla="*/ 100191 h 100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3821" h="1001910">
                <a:moveTo>
                  <a:pt x="0" y="100191"/>
                </a:moveTo>
                <a:cubicBezTo>
                  <a:pt x="0" y="44857"/>
                  <a:pt x="44857" y="0"/>
                  <a:pt x="100191" y="0"/>
                </a:cubicBezTo>
                <a:lnTo>
                  <a:pt x="1903630" y="0"/>
                </a:lnTo>
                <a:cubicBezTo>
                  <a:pt x="1958964" y="0"/>
                  <a:pt x="2003821" y="44857"/>
                  <a:pt x="2003821" y="100191"/>
                </a:cubicBezTo>
                <a:lnTo>
                  <a:pt x="2003821" y="901719"/>
                </a:lnTo>
                <a:cubicBezTo>
                  <a:pt x="2003821" y="957053"/>
                  <a:pt x="1958964" y="1001910"/>
                  <a:pt x="1903630" y="1001910"/>
                </a:cubicBezTo>
                <a:lnTo>
                  <a:pt x="100191" y="1001910"/>
                </a:lnTo>
                <a:cubicBezTo>
                  <a:pt x="44857" y="1001910"/>
                  <a:pt x="0" y="957053"/>
                  <a:pt x="0" y="901719"/>
                </a:cubicBezTo>
                <a:lnTo>
                  <a:pt x="0" y="10019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410" tIns="41410" rIns="41410" bIns="41410" numCol="1" spcCol="1270" anchor="ctr" anchorCtr="0">
            <a:noAutofit/>
          </a:bodyPr>
          <a:lstStyle/>
          <a:p>
            <a:pPr lvl="0" algn="ctr" defTabSz="844550">
              <a:lnSpc>
                <a:spcPct val="90000"/>
              </a:lnSpc>
              <a:spcBef>
                <a:spcPct val="0"/>
              </a:spcBef>
              <a:spcAft>
                <a:spcPct val="35000"/>
              </a:spcAft>
            </a:pPr>
            <a:r>
              <a:rPr lang="en-US" sz="1900" b="1" kern="1200" dirty="0" smtClean="0"/>
              <a:t>Algebra II/H</a:t>
            </a:r>
          </a:p>
          <a:p>
            <a:pPr lvl="0" algn="ctr" defTabSz="844550">
              <a:lnSpc>
                <a:spcPct val="90000"/>
              </a:lnSpc>
              <a:spcBef>
                <a:spcPct val="0"/>
              </a:spcBef>
              <a:spcAft>
                <a:spcPct val="35000"/>
              </a:spcAft>
            </a:pPr>
            <a:r>
              <a:rPr lang="en-US" sz="1900" b="1" kern="1200" dirty="0" smtClean="0"/>
              <a:t>Real and Complex</a:t>
            </a:r>
            <a:endParaRPr lang="en-US" sz="1900" b="1" kern="1200" dirty="0"/>
          </a:p>
        </p:txBody>
      </p:sp>
      <p:sp>
        <p:nvSpPr>
          <p:cNvPr id="7" name="Freeform 6"/>
          <p:cNvSpPr/>
          <p:nvPr/>
        </p:nvSpPr>
        <p:spPr>
          <a:xfrm>
            <a:off x="2743200" y="3204199"/>
            <a:ext cx="2003821" cy="1499670"/>
          </a:xfrm>
          <a:custGeom>
            <a:avLst/>
            <a:gdLst>
              <a:gd name="connsiteX0" fmla="*/ 0 w 2003821"/>
              <a:gd name="connsiteY0" fmla="*/ 149967 h 1499670"/>
              <a:gd name="connsiteX1" fmla="*/ 149967 w 2003821"/>
              <a:gd name="connsiteY1" fmla="*/ 0 h 1499670"/>
              <a:gd name="connsiteX2" fmla="*/ 1853854 w 2003821"/>
              <a:gd name="connsiteY2" fmla="*/ 0 h 1499670"/>
              <a:gd name="connsiteX3" fmla="*/ 2003821 w 2003821"/>
              <a:gd name="connsiteY3" fmla="*/ 149967 h 1499670"/>
              <a:gd name="connsiteX4" fmla="*/ 2003821 w 2003821"/>
              <a:gd name="connsiteY4" fmla="*/ 1349703 h 1499670"/>
              <a:gd name="connsiteX5" fmla="*/ 1853854 w 2003821"/>
              <a:gd name="connsiteY5" fmla="*/ 1499670 h 1499670"/>
              <a:gd name="connsiteX6" fmla="*/ 149967 w 2003821"/>
              <a:gd name="connsiteY6" fmla="*/ 1499670 h 1499670"/>
              <a:gd name="connsiteX7" fmla="*/ 0 w 2003821"/>
              <a:gd name="connsiteY7" fmla="*/ 1349703 h 1499670"/>
              <a:gd name="connsiteX8" fmla="*/ 0 w 2003821"/>
              <a:gd name="connsiteY8" fmla="*/ 149967 h 149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3821" h="1499670">
                <a:moveTo>
                  <a:pt x="0" y="149967"/>
                </a:moveTo>
                <a:cubicBezTo>
                  <a:pt x="0" y="67143"/>
                  <a:pt x="67143" y="0"/>
                  <a:pt x="149967" y="0"/>
                </a:cubicBezTo>
                <a:lnTo>
                  <a:pt x="1853854" y="0"/>
                </a:lnTo>
                <a:cubicBezTo>
                  <a:pt x="1936678" y="0"/>
                  <a:pt x="2003821" y="67143"/>
                  <a:pt x="2003821" y="149967"/>
                </a:cubicBezTo>
                <a:lnTo>
                  <a:pt x="2003821" y="1349703"/>
                </a:lnTo>
                <a:cubicBezTo>
                  <a:pt x="2003821" y="1432527"/>
                  <a:pt x="1936678" y="1499670"/>
                  <a:pt x="1853854" y="1499670"/>
                </a:cubicBezTo>
                <a:lnTo>
                  <a:pt x="149967" y="1499670"/>
                </a:lnTo>
                <a:cubicBezTo>
                  <a:pt x="67143" y="1499670"/>
                  <a:pt x="0" y="1432527"/>
                  <a:pt x="0" y="1349703"/>
                </a:cubicBezTo>
                <a:lnTo>
                  <a:pt x="0" y="14996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989" tIns="55989" rIns="55989" bIns="55989" numCol="1" spcCol="1270" anchor="ctr" anchorCtr="0">
            <a:noAutofit/>
          </a:bodyPr>
          <a:lstStyle/>
          <a:p>
            <a:pPr lvl="0" algn="ctr" defTabSz="844550">
              <a:lnSpc>
                <a:spcPct val="90000"/>
              </a:lnSpc>
              <a:spcBef>
                <a:spcPct val="0"/>
              </a:spcBef>
              <a:spcAft>
                <a:spcPct val="35000"/>
              </a:spcAft>
            </a:pPr>
            <a:r>
              <a:rPr lang="en-US" sz="1900" b="1" kern="1200" dirty="0" err="1" smtClean="0"/>
              <a:t>PreCalculus</a:t>
            </a:r>
            <a:r>
              <a:rPr lang="en-US" sz="1900" b="1" kern="1200" dirty="0" smtClean="0"/>
              <a:t>/H</a:t>
            </a:r>
          </a:p>
          <a:p>
            <a:pPr lvl="0" algn="ctr" defTabSz="844550">
              <a:lnSpc>
                <a:spcPct val="90000"/>
              </a:lnSpc>
              <a:spcBef>
                <a:spcPct val="0"/>
              </a:spcBef>
              <a:spcAft>
                <a:spcPct val="35000"/>
              </a:spcAft>
            </a:pPr>
            <a:r>
              <a:rPr lang="en-US" sz="1900" b="1" kern="1200" dirty="0" smtClean="0"/>
              <a:t>(Trigonometry and Analysis)</a:t>
            </a:r>
            <a:endParaRPr lang="en-US" sz="1900" b="1" kern="1200" dirty="0"/>
          </a:p>
        </p:txBody>
      </p:sp>
      <p:sp>
        <p:nvSpPr>
          <p:cNvPr id="9" name="Freeform 8"/>
          <p:cNvSpPr/>
          <p:nvPr/>
        </p:nvSpPr>
        <p:spPr>
          <a:xfrm>
            <a:off x="5563439" y="1686021"/>
            <a:ext cx="2003821" cy="1499670"/>
          </a:xfrm>
          <a:custGeom>
            <a:avLst/>
            <a:gdLst>
              <a:gd name="connsiteX0" fmla="*/ 0 w 2003821"/>
              <a:gd name="connsiteY0" fmla="*/ 149967 h 1499670"/>
              <a:gd name="connsiteX1" fmla="*/ 149967 w 2003821"/>
              <a:gd name="connsiteY1" fmla="*/ 0 h 1499670"/>
              <a:gd name="connsiteX2" fmla="*/ 1853854 w 2003821"/>
              <a:gd name="connsiteY2" fmla="*/ 0 h 1499670"/>
              <a:gd name="connsiteX3" fmla="*/ 2003821 w 2003821"/>
              <a:gd name="connsiteY3" fmla="*/ 149967 h 1499670"/>
              <a:gd name="connsiteX4" fmla="*/ 2003821 w 2003821"/>
              <a:gd name="connsiteY4" fmla="*/ 1349703 h 1499670"/>
              <a:gd name="connsiteX5" fmla="*/ 1853854 w 2003821"/>
              <a:gd name="connsiteY5" fmla="*/ 1499670 h 1499670"/>
              <a:gd name="connsiteX6" fmla="*/ 149967 w 2003821"/>
              <a:gd name="connsiteY6" fmla="*/ 1499670 h 1499670"/>
              <a:gd name="connsiteX7" fmla="*/ 0 w 2003821"/>
              <a:gd name="connsiteY7" fmla="*/ 1349703 h 1499670"/>
              <a:gd name="connsiteX8" fmla="*/ 0 w 2003821"/>
              <a:gd name="connsiteY8" fmla="*/ 149967 h 149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3821" h="1499670">
                <a:moveTo>
                  <a:pt x="0" y="149967"/>
                </a:moveTo>
                <a:cubicBezTo>
                  <a:pt x="0" y="67143"/>
                  <a:pt x="67143" y="0"/>
                  <a:pt x="149967" y="0"/>
                </a:cubicBezTo>
                <a:lnTo>
                  <a:pt x="1853854" y="0"/>
                </a:lnTo>
                <a:cubicBezTo>
                  <a:pt x="1936678" y="0"/>
                  <a:pt x="2003821" y="67143"/>
                  <a:pt x="2003821" y="149967"/>
                </a:cubicBezTo>
                <a:lnTo>
                  <a:pt x="2003821" y="1349703"/>
                </a:lnTo>
                <a:cubicBezTo>
                  <a:pt x="2003821" y="1432527"/>
                  <a:pt x="1936678" y="1499670"/>
                  <a:pt x="1853854" y="1499670"/>
                </a:cubicBezTo>
                <a:lnTo>
                  <a:pt x="149967" y="1499670"/>
                </a:lnTo>
                <a:cubicBezTo>
                  <a:pt x="67143" y="1499670"/>
                  <a:pt x="0" y="1432527"/>
                  <a:pt x="0" y="1349703"/>
                </a:cubicBezTo>
                <a:lnTo>
                  <a:pt x="0" y="14996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989" tIns="55989" rIns="55989" bIns="55989" numCol="1" spcCol="1270" anchor="ctr" anchorCtr="0">
            <a:noAutofit/>
          </a:bodyPr>
          <a:lstStyle/>
          <a:p>
            <a:pPr lvl="0" algn="ctr" defTabSz="844550">
              <a:lnSpc>
                <a:spcPct val="90000"/>
              </a:lnSpc>
              <a:spcBef>
                <a:spcPct val="0"/>
              </a:spcBef>
              <a:spcAft>
                <a:spcPct val="35000"/>
              </a:spcAft>
            </a:pPr>
            <a:r>
              <a:rPr lang="en-US" sz="1900" b="1" kern="1200" dirty="0" smtClean="0"/>
              <a:t>AP Calculus AB</a:t>
            </a:r>
            <a:endParaRPr lang="en-US" sz="1900" b="1" kern="1200" dirty="0"/>
          </a:p>
        </p:txBody>
      </p:sp>
      <p:sp>
        <p:nvSpPr>
          <p:cNvPr id="11" name="Freeform 10"/>
          <p:cNvSpPr/>
          <p:nvPr/>
        </p:nvSpPr>
        <p:spPr>
          <a:xfrm>
            <a:off x="5551476" y="3286216"/>
            <a:ext cx="2003821" cy="1499670"/>
          </a:xfrm>
          <a:custGeom>
            <a:avLst/>
            <a:gdLst>
              <a:gd name="connsiteX0" fmla="*/ 0 w 2003821"/>
              <a:gd name="connsiteY0" fmla="*/ 149967 h 1499670"/>
              <a:gd name="connsiteX1" fmla="*/ 149967 w 2003821"/>
              <a:gd name="connsiteY1" fmla="*/ 0 h 1499670"/>
              <a:gd name="connsiteX2" fmla="*/ 1853854 w 2003821"/>
              <a:gd name="connsiteY2" fmla="*/ 0 h 1499670"/>
              <a:gd name="connsiteX3" fmla="*/ 2003821 w 2003821"/>
              <a:gd name="connsiteY3" fmla="*/ 149967 h 1499670"/>
              <a:gd name="connsiteX4" fmla="*/ 2003821 w 2003821"/>
              <a:gd name="connsiteY4" fmla="*/ 1349703 h 1499670"/>
              <a:gd name="connsiteX5" fmla="*/ 1853854 w 2003821"/>
              <a:gd name="connsiteY5" fmla="*/ 1499670 h 1499670"/>
              <a:gd name="connsiteX6" fmla="*/ 149967 w 2003821"/>
              <a:gd name="connsiteY6" fmla="*/ 1499670 h 1499670"/>
              <a:gd name="connsiteX7" fmla="*/ 0 w 2003821"/>
              <a:gd name="connsiteY7" fmla="*/ 1349703 h 1499670"/>
              <a:gd name="connsiteX8" fmla="*/ 0 w 2003821"/>
              <a:gd name="connsiteY8" fmla="*/ 149967 h 149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3821" h="1499670">
                <a:moveTo>
                  <a:pt x="0" y="149967"/>
                </a:moveTo>
                <a:cubicBezTo>
                  <a:pt x="0" y="67143"/>
                  <a:pt x="67143" y="0"/>
                  <a:pt x="149967" y="0"/>
                </a:cubicBezTo>
                <a:lnTo>
                  <a:pt x="1853854" y="0"/>
                </a:lnTo>
                <a:cubicBezTo>
                  <a:pt x="1936678" y="0"/>
                  <a:pt x="2003821" y="67143"/>
                  <a:pt x="2003821" y="149967"/>
                </a:cubicBezTo>
                <a:lnTo>
                  <a:pt x="2003821" y="1349703"/>
                </a:lnTo>
                <a:cubicBezTo>
                  <a:pt x="2003821" y="1432527"/>
                  <a:pt x="1936678" y="1499670"/>
                  <a:pt x="1853854" y="1499670"/>
                </a:cubicBezTo>
                <a:lnTo>
                  <a:pt x="149967" y="1499670"/>
                </a:lnTo>
                <a:cubicBezTo>
                  <a:pt x="67143" y="1499670"/>
                  <a:pt x="0" y="1432527"/>
                  <a:pt x="0" y="1349703"/>
                </a:cubicBezTo>
                <a:lnTo>
                  <a:pt x="0" y="14996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989" tIns="55989" rIns="55989" bIns="55989" numCol="1" spcCol="1270" anchor="ctr" anchorCtr="0">
            <a:noAutofit/>
          </a:bodyPr>
          <a:lstStyle/>
          <a:p>
            <a:pPr lvl="0" algn="ctr" defTabSz="844550">
              <a:lnSpc>
                <a:spcPct val="90000"/>
              </a:lnSpc>
              <a:spcBef>
                <a:spcPct val="0"/>
              </a:spcBef>
              <a:spcAft>
                <a:spcPct val="35000"/>
              </a:spcAft>
            </a:pPr>
            <a:r>
              <a:rPr lang="en-US" sz="1900" b="1" kern="1200" dirty="0" smtClean="0"/>
              <a:t>AP Calculus BC</a:t>
            </a:r>
            <a:endParaRPr lang="en-US" sz="1900" b="1" kern="1200" dirty="0"/>
          </a:p>
        </p:txBody>
      </p:sp>
      <p:sp>
        <p:nvSpPr>
          <p:cNvPr id="13" name="Freeform 12"/>
          <p:cNvSpPr/>
          <p:nvPr/>
        </p:nvSpPr>
        <p:spPr>
          <a:xfrm>
            <a:off x="5551476" y="4886418"/>
            <a:ext cx="2003821" cy="1499670"/>
          </a:xfrm>
          <a:custGeom>
            <a:avLst/>
            <a:gdLst>
              <a:gd name="connsiteX0" fmla="*/ 0 w 2003821"/>
              <a:gd name="connsiteY0" fmla="*/ 149967 h 1499670"/>
              <a:gd name="connsiteX1" fmla="*/ 149967 w 2003821"/>
              <a:gd name="connsiteY1" fmla="*/ 0 h 1499670"/>
              <a:gd name="connsiteX2" fmla="*/ 1853854 w 2003821"/>
              <a:gd name="connsiteY2" fmla="*/ 0 h 1499670"/>
              <a:gd name="connsiteX3" fmla="*/ 2003821 w 2003821"/>
              <a:gd name="connsiteY3" fmla="*/ 149967 h 1499670"/>
              <a:gd name="connsiteX4" fmla="*/ 2003821 w 2003821"/>
              <a:gd name="connsiteY4" fmla="*/ 1349703 h 1499670"/>
              <a:gd name="connsiteX5" fmla="*/ 1853854 w 2003821"/>
              <a:gd name="connsiteY5" fmla="*/ 1499670 h 1499670"/>
              <a:gd name="connsiteX6" fmla="*/ 149967 w 2003821"/>
              <a:gd name="connsiteY6" fmla="*/ 1499670 h 1499670"/>
              <a:gd name="connsiteX7" fmla="*/ 0 w 2003821"/>
              <a:gd name="connsiteY7" fmla="*/ 1349703 h 1499670"/>
              <a:gd name="connsiteX8" fmla="*/ 0 w 2003821"/>
              <a:gd name="connsiteY8" fmla="*/ 149967 h 149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3821" h="1499670">
                <a:moveTo>
                  <a:pt x="0" y="149967"/>
                </a:moveTo>
                <a:cubicBezTo>
                  <a:pt x="0" y="67143"/>
                  <a:pt x="67143" y="0"/>
                  <a:pt x="149967" y="0"/>
                </a:cubicBezTo>
                <a:lnTo>
                  <a:pt x="1853854" y="0"/>
                </a:lnTo>
                <a:cubicBezTo>
                  <a:pt x="1936678" y="0"/>
                  <a:pt x="2003821" y="67143"/>
                  <a:pt x="2003821" y="149967"/>
                </a:cubicBezTo>
                <a:lnTo>
                  <a:pt x="2003821" y="1349703"/>
                </a:lnTo>
                <a:cubicBezTo>
                  <a:pt x="2003821" y="1432527"/>
                  <a:pt x="1936678" y="1499670"/>
                  <a:pt x="1853854" y="1499670"/>
                </a:cubicBezTo>
                <a:lnTo>
                  <a:pt x="149967" y="1499670"/>
                </a:lnTo>
                <a:cubicBezTo>
                  <a:pt x="67143" y="1499670"/>
                  <a:pt x="0" y="1432527"/>
                  <a:pt x="0" y="1349703"/>
                </a:cubicBezTo>
                <a:lnTo>
                  <a:pt x="0" y="14996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989" tIns="55989" rIns="55989" bIns="55989" numCol="1" spcCol="1270" anchor="ctr" anchorCtr="0">
            <a:noAutofit/>
          </a:bodyPr>
          <a:lstStyle/>
          <a:p>
            <a:pPr lvl="0" algn="ctr" defTabSz="844550">
              <a:lnSpc>
                <a:spcPct val="90000"/>
              </a:lnSpc>
              <a:spcBef>
                <a:spcPct val="0"/>
              </a:spcBef>
              <a:spcAft>
                <a:spcPct val="35000"/>
              </a:spcAft>
            </a:pPr>
            <a:r>
              <a:rPr lang="en-US" sz="1900" b="1" kern="1200" dirty="0" smtClean="0"/>
              <a:t>Statistics 1</a:t>
            </a:r>
          </a:p>
          <a:p>
            <a:pPr lvl="0" algn="ctr" defTabSz="844550">
              <a:lnSpc>
                <a:spcPct val="90000"/>
              </a:lnSpc>
              <a:spcBef>
                <a:spcPct val="0"/>
              </a:spcBef>
              <a:spcAft>
                <a:spcPct val="35000"/>
              </a:spcAft>
            </a:pPr>
            <a:r>
              <a:rPr lang="en-US" sz="1900" b="1" kern="1200" dirty="0" smtClean="0"/>
              <a:t>Statistics 2</a:t>
            </a:r>
            <a:endParaRPr lang="en-US" sz="1900" b="1" kern="1200" dirty="0"/>
          </a:p>
        </p:txBody>
      </p:sp>
      <p:cxnSp>
        <p:nvCxnSpPr>
          <p:cNvPr id="15" name="Straight Connector 14"/>
          <p:cNvCxnSpPr/>
          <p:nvPr/>
        </p:nvCxnSpPr>
        <p:spPr>
          <a:xfrm>
            <a:off x="2297506" y="4036051"/>
            <a:ext cx="4456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747021" y="2435856"/>
            <a:ext cx="816418" cy="15181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747021" y="3954034"/>
            <a:ext cx="8164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747021" y="3954034"/>
            <a:ext cx="816418" cy="176096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7216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Schedule with Math Elective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70427609"/>
              </p:ext>
            </p:extLst>
          </p:nvPr>
        </p:nvGraphicFramePr>
        <p:xfrm>
          <a:off x="228600" y="1371600"/>
          <a:ext cx="8077200" cy="5050968"/>
        </p:xfrm>
        <a:graphic>
          <a:graphicData uri="http://schemas.openxmlformats.org/drawingml/2006/table">
            <a:tbl>
              <a:tblPr/>
              <a:tblGrid>
                <a:gridCol w="4038600"/>
                <a:gridCol w="4038600"/>
              </a:tblGrid>
              <a:tr h="631371">
                <a:tc>
                  <a:txBody>
                    <a:bodyPr/>
                    <a:lstStyle/>
                    <a:p>
                      <a:pPr algn="ctr" rtl="0" fontAlgn="t">
                        <a:spcBef>
                          <a:spcPts val="0"/>
                        </a:spcBef>
                        <a:spcAft>
                          <a:spcPts val="0"/>
                        </a:spcAft>
                      </a:pPr>
                      <a:r>
                        <a:rPr lang="en-US" sz="2800" b="1" dirty="0" smtClean="0">
                          <a:solidFill>
                            <a:schemeClr val="tx1"/>
                          </a:solidFill>
                          <a:effectLst/>
                        </a:rPr>
                        <a:t>Semester</a:t>
                      </a:r>
                      <a:r>
                        <a:rPr lang="en-US" sz="2800" b="1" baseline="0" dirty="0" smtClean="0">
                          <a:solidFill>
                            <a:schemeClr val="tx1"/>
                          </a:solidFill>
                          <a:effectLst/>
                        </a:rPr>
                        <a:t> 1</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t">
                        <a:spcBef>
                          <a:spcPts val="0"/>
                        </a:spcBef>
                        <a:spcAft>
                          <a:spcPts val="0"/>
                        </a:spcAft>
                      </a:pPr>
                      <a:r>
                        <a:rPr lang="en-US" sz="2800" b="1" dirty="0" smtClean="0">
                          <a:solidFill>
                            <a:schemeClr val="tx1"/>
                          </a:solidFill>
                          <a:effectLst/>
                        </a:rPr>
                        <a:t>Semester 2</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r>
              <a:tr h="631371">
                <a:tc gridSpan="2">
                  <a:txBody>
                    <a:bodyPr/>
                    <a:lstStyle/>
                    <a:p>
                      <a:pPr algn="ctr" rtl="0" fontAlgn="t">
                        <a:spcBef>
                          <a:spcPts val="0"/>
                        </a:spcBef>
                        <a:spcAft>
                          <a:spcPts val="0"/>
                        </a:spcAft>
                      </a:pPr>
                      <a:r>
                        <a:rPr lang="en-US" sz="2800" b="0" i="0" u="none" strike="noStrike">
                          <a:solidFill>
                            <a:srgbClr val="000000"/>
                          </a:solidFill>
                          <a:effectLst/>
                          <a:latin typeface="Arial"/>
                        </a:rPr>
                        <a:t>English</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0" i="0" u="none" strike="noStrike">
                          <a:solidFill>
                            <a:srgbClr val="000000"/>
                          </a:solidFill>
                          <a:effectLst/>
                          <a:latin typeface="Arial"/>
                        </a:rPr>
                        <a:t>Science</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31371">
                <a:tc gridSpan="2">
                  <a:txBody>
                    <a:bodyPr/>
                    <a:lstStyle/>
                    <a:p>
                      <a:pPr algn="ctr" rtl="0" fontAlgn="t">
                        <a:spcBef>
                          <a:spcPts val="0"/>
                        </a:spcBef>
                        <a:spcAft>
                          <a:spcPts val="0"/>
                        </a:spcAft>
                      </a:pPr>
                      <a:r>
                        <a:rPr lang="en-US" sz="2800" b="0" i="0" u="none" strike="noStrike">
                          <a:solidFill>
                            <a:srgbClr val="000000"/>
                          </a:solidFill>
                          <a:effectLst/>
                          <a:latin typeface="Arial"/>
                        </a:rPr>
                        <a:t>Social Studies</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1" i="0" u="none" strike="noStrike" dirty="0">
                          <a:solidFill>
                            <a:srgbClr val="000000"/>
                          </a:solidFill>
                          <a:effectLst/>
                          <a:latin typeface="Arial"/>
                        </a:rPr>
                        <a:t>Math</a:t>
                      </a:r>
                      <a:endParaRPr lang="en-US" sz="2800" b="1"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0" i="0" u="none" strike="noStrike" dirty="0">
                          <a:solidFill>
                            <a:srgbClr val="000000"/>
                          </a:solidFill>
                          <a:effectLst/>
                          <a:latin typeface="Arial"/>
                        </a:rPr>
                        <a:t>World Language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a:txBody>
                    <a:bodyPr/>
                    <a:lstStyle/>
                    <a:p>
                      <a:pPr algn="ctr" rtl="0" fontAlgn="t">
                        <a:spcBef>
                          <a:spcPts val="0"/>
                        </a:spcBef>
                        <a:spcAft>
                          <a:spcPts val="0"/>
                        </a:spcAft>
                      </a:pPr>
                      <a:r>
                        <a:rPr lang="en-US" sz="2800" b="0" i="0" u="none" strike="noStrike" dirty="0">
                          <a:solidFill>
                            <a:srgbClr val="000000"/>
                          </a:solidFill>
                          <a:effectLst/>
                          <a:latin typeface="Arial"/>
                        </a:rPr>
                        <a:t>PE 10</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a:solidFill>
                            <a:srgbClr val="000000"/>
                          </a:solidFill>
                          <a:effectLst/>
                          <a:latin typeface="Arial"/>
                        </a:rPr>
                        <a:t>Elective</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1" i="0" u="none" strike="noStrike" dirty="0">
                          <a:solidFill>
                            <a:srgbClr val="000000"/>
                          </a:solidFill>
                          <a:effectLst/>
                          <a:latin typeface="Arial"/>
                        </a:rPr>
                        <a:t>Math Elective alternates with DS/</a:t>
                      </a:r>
                      <a:r>
                        <a:rPr lang="en-US" sz="2800" b="1" i="0" u="none" strike="noStrike" dirty="0" err="1">
                          <a:solidFill>
                            <a:srgbClr val="000000"/>
                          </a:solidFill>
                          <a:effectLst/>
                          <a:latin typeface="Arial"/>
                        </a:rPr>
                        <a:t>Acad</a:t>
                      </a:r>
                      <a:r>
                        <a:rPr lang="en-US" sz="2800" b="1" i="0" u="none" strike="noStrike" dirty="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hMerge="1">
                  <a:txBody>
                    <a:bodyPr/>
                    <a:lstStyle/>
                    <a:p>
                      <a:endParaRPr lang="en-US" dirty="0"/>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435020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Schedule with AP Calculus BC</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24456476"/>
              </p:ext>
            </p:extLst>
          </p:nvPr>
        </p:nvGraphicFramePr>
        <p:xfrm>
          <a:off x="152400" y="1371600"/>
          <a:ext cx="8077200" cy="5050968"/>
        </p:xfrm>
        <a:graphic>
          <a:graphicData uri="http://schemas.openxmlformats.org/drawingml/2006/table">
            <a:tbl>
              <a:tblPr/>
              <a:tblGrid>
                <a:gridCol w="4038600"/>
                <a:gridCol w="4038600"/>
              </a:tblGrid>
              <a:tr h="631371">
                <a:tc>
                  <a:txBody>
                    <a:bodyPr/>
                    <a:lstStyle/>
                    <a:p>
                      <a:pPr algn="ctr" rtl="0" fontAlgn="t">
                        <a:spcBef>
                          <a:spcPts val="0"/>
                        </a:spcBef>
                        <a:spcAft>
                          <a:spcPts val="0"/>
                        </a:spcAft>
                      </a:pPr>
                      <a:r>
                        <a:rPr lang="en-US" sz="2800" b="1" dirty="0" smtClean="0">
                          <a:solidFill>
                            <a:schemeClr val="tx1"/>
                          </a:solidFill>
                          <a:effectLst/>
                        </a:rPr>
                        <a:t>Semester</a:t>
                      </a:r>
                      <a:r>
                        <a:rPr lang="en-US" sz="2800" b="1" baseline="0" dirty="0" smtClean="0">
                          <a:solidFill>
                            <a:schemeClr val="tx1"/>
                          </a:solidFill>
                          <a:effectLst/>
                        </a:rPr>
                        <a:t> 1</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t">
                        <a:spcBef>
                          <a:spcPts val="0"/>
                        </a:spcBef>
                        <a:spcAft>
                          <a:spcPts val="0"/>
                        </a:spcAft>
                      </a:pPr>
                      <a:r>
                        <a:rPr lang="en-US" sz="2800" b="1" dirty="0" smtClean="0">
                          <a:solidFill>
                            <a:schemeClr val="tx1"/>
                          </a:solidFill>
                          <a:effectLst/>
                        </a:rPr>
                        <a:t>Semester 2</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r>
              <a:tr h="631371">
                <a:tc>
                  <a:txBody>
                    <a:bodyPr/>
                    <a:lstStyle/>
                    <a:p>
                      <a:pPr algn="ctr" rtl="0" fontAlgn="t">
                        <a:spcBef>
                          <a:spcPts val="0"/>
                        </a:spcBef>
                        <a:spcAft>
                          <a:spcPts val="0"/>
                        </a:spcAft>
                      </a:pPr>
                      <a:r>
                        <a:rPr lang="en-US" sz="2800" b="0" i="0" u="none" strike="noStrike" dirty="0">
                          <a:solidFill>
                            <a:srgbClr val="000000"/>
                          </a:solidFill>
                          <a:effectLst/>
                          <a:latin typeface="Arial"/>
                        </a:rPr>
                        <a:t>English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English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0" i="0" u="none" strike="noStrike" dirty="0">
                          <a:solidFill>
                            <a:srgbClr val="000000"/>
                          </a:solidFill>
                          <a:effectLst/>
                          <a:latin typeface="Arial"/>
                        </a:rPr>
                        <a:t>Science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tc>
              </a:tr>
              <a:tr h="631371">
                <a:tc>
                  <a:txBody>
                    <a:bodyPr/>
                    <a:lstStyle/>
                    <a:p>
                      <a:pPr algn="ctr" rtl="0" fontAlgn="t">
                        <a:spcBef>
                          <a:spcPts val="0"/>
                        </a:spcBef>
                        <a:spcAft>
                          <a:spcPts val="0"/>
                        </a:spcAft>
                      </a:pPr>
                      <a:r>
                        <a:rPr lang="en-US" sz="2800" b="0" i="0" u="none" strike="noStrike">
                          <a:solidFill>
                            <a:srgbClr val="000000"/>
                          </a:solidFill>
                          <a:effectLst/>
                          <a:latin typeface="Arial"/>
                        </a:rPr>
                        <a:t>Social Studies</a:t>
                      </a:r>
                      <a:endParaRPr lang="en-US" sz="280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Social Studies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0" i="0" u="none" strike="noStrike" dirty="0" smtClean="0">
                          <a:solidFill>
                            <a:srgbClr val="000000"/>
                          </a:solidFill>
                          <a:effectLst/>
                          <a:latin typeface="Arial"/>
                        </a:rPr>
                        <a:t>World Language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pPr algn="ctr" rtl="0" fontAlgn="t">
                        <a:spcBef>
                          <a:spcPts val="0"/>
                        </a:spcBef>
                        <a:spcAft>
                          <a:spcPts val="0"/>
                        </a:spcAft>
                      </a:pP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1" dirty="0" smtClean="0">
                          <a:effectLst/>
                          <a:latin typeface="Arial" panose="020B0604020202020204" pitchFamily="34" charset="0"/>
                          <a:cs typeface="Arial" panose="020B0604020202020204" pitchFamily="34" charset="0"/>
                        </a:rPr>
                        <a:t>AP </a:t>
                      </a:r>
                      <a:r>
                        <a:rPr lang="en-US" sz="2800" b="1" dirty="0" err="1" smtClean="0">
                          <a:effectLst/>
                          <a:latin typeface="Arial" panose="020B0604020202020204" pitchFamily="34" charset="0"/>
                          <a:cs typeface="Arial" panose="020B0604020202020204" pitchFamily="34" charset="0"/>
                        </a:rPr>
                        <a:t>Calc</a:t>
                      </a:r>
                      <a:r>
                        <a:rPr lang="en-US" sz="2800" b="1" baseline="0" dirty="0" smtClean="0">
                          <a:effectLst/>
                          <a:latin typeface="Arial" panose="020B0604020202020204" pitchFamily="34" charset="0"/>
                          <a:cs typeface="Arial" panose="020B0604020202020204" pitchFamily="34" charset="0"/>
                        </a:rPr>
                        <a:t> BC</a:t>
                      </a:r>
                      <a:endParaRPr lang="en-US" sz="2800" b="1" dirty="0">
                        <a:effectLst/>
                        <a:latin typeface="Arial" panose="020B0604020202020204" pitchFamily="34" charset="0"/>
                        <a:cs typeface="Arial" panose="020B0604020202020204" pitchFamily="34" charset="0"/>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hMerge="1">
                  <a:txBody>
                    <a:bodyPr/>
                    <a:lstStyle/>
                    <a:p>
                      <a:pPr algn="ctr" rtl="0" fontAlgn="t">
                        <a:spcBef>
                          <a:spcPts val="0"/>
                        </a:spcBef>
                        <a:spcAft>
                          <a:spcPts val="0"/>
                        </a:spcAft>
                      </a:pPr>
                      <a:endParaRPr lang="en-US" sz="2800" dirty="0">
                        <a:effectLst/>
                        <a:latin typeface="Arial" panose="020B0604020202020204" pitchFamily="34" charset="0"/>
                        <a:cs typeface="Arial" panose="020B0604020202020204" pitchFamily="34" charset="0"/>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sz="2800" b="1" dirty="0" smtClean="0">
                          <a:effectLst/>
                          <a:latin typeface="Arial" panose="020B0604020202020204" pitchFamily="34" charset="0"/>
                          <a:cs typeface="Arial" panose="020B0604020202020204" pitchFamily="34" charset="0"/>
                        </a:rPr>
                        <a:t>AP </a:t>
                      </a:r>
                      <a:r>
                        <a:rPr lang="en-US" sz="2800" b="1" dirty="0" err="1" smtClean="0">
                          <a:effectLst/>
                          <a:latin typeface="Arial" panose="020B0604020202020204" pitchFamily="34" charset="0"/>
                          <a:cs typeface="Arial" panose="020B0604020202020204" pitchFamily="34" charset="0"/>
                        </a:rPr>
                        <a:t>Calc</a:t>
                      </a:r>
                      <a:r>
                        <a:rPr lang="en-US" sz="2800" b="1" dirty="0" smtClean="0">
                          <a:effectLst/>
                          <a:latin typeface="Arial" panose="020B0604020202020204" pitchFamily="34" charset="0"/>
                          <a:cs typeface="Arial" panose="020B0604020202020204" pitchFamily="34" charset="0"/>
                        </a:rPr>
                        <a:t> BC</a:t>
                      </a:r>
                      <a:endParaRPr lang="en-US" sz="2800" b="1" dirty="0">
                        <a:effectLst/>
                        <a:latin typeface="Arial" panose="020B0604020202020204" pitchFamily="34" charset="0"/>
                        <a:cs typeface="Arial" panose="020B0604020202020204" pitchFamily="34" charset="0"/>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sz="2800" dirty="0" smtClean="0">
                          <a:effectLst/>
                          <a:latin typeface="Arial" panose="020B0604020202020204" pitchFamily="34" charset="0"/>
                          <a:cs typeface="Arial" panose="020B0604020202020204" pitchFamily="34" charset="0"/>
                        </a:rPr>
                        <a:t>Elective</a:t>
                      </a:r>
                      <a:endParaRPr lang="en-US" sz="2800" dirty="0">
                        <a:effectLst/>
                        <a:latin typeface="Arial" panose="020B0604020202020204" pitchFamily="34" charset="0"/>
                        <a:cs typeface="Arial" panose="020B0604020202020204" pitchFamily="34" charset="0"/>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a:txBody>
                    <a:bodyPr/>
                    <a:lstStyle/>
                    <a:p>
                      <a:pPr algn="ctr" rtl="0" fontAlgn="t">
                        <a:spcBef>
                          <a:spcPts val="0"/>
                        </a:spcBef>
                        <a:spcAft>
                          <a:spcPts val="0"/>
                        </a:spcAft>
                      </a:pPr>
                      <a:r>
                        <a:rPr lang="en-US" sz="2800" b="0" i="0" u="none" strike="noStrike" dirty="0" smtClean="0">
                          <a:solidFill>
                            <a:srgbClr val="000000"/>
                          </a:solidFill>
                          <a:effectLst/>
                          <a:latin typeface="Arial"/>
                        </a:rPr>
                        <a:t>Elective/DS/</a:t>
                      </a:r>
                      <a:r>
                        <a:rPr lang="en-US" sz="2800" b="0" i="0" u="none" strike="noStrike" dirty="0" err="1" smtClean="0">
                          <a:solidFill>
                            <a:srgbClr val="000000"/>
                          </a:solidFill>
                          <a:effectLst/>
                          <a:latin typeface="Arial"/>
                        </a:rPr>
                        <a:t>Acad</a:t>
                      </a:r>
                      <a:r>
                        <a:rPr lang="en-US" sz="2800" b="0" i="0" u="none" strike="noStrike" dirty="0" smtClean="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smtClean="0">
                          <a:solidFill>
                            <a:srgbClr val="000000"/>
                          </a:solidFill>
                          <a:effectLst/>
                          <a:latin typeface="Arial"/>
                        </a:rPr>
                        <a:t>Elective/DS/</a:t>
                      </a:r>
                      <a:r>
                        <a:rPr lang="en-US" sz="2800" b="0" i="0" u="none" strike="noStrike" dirty="0" err="1" smtClean="0">
                          <a:solidFill>
                            <a:srgbClr val="000000"/>
                          </a:solidFill>
                          <a:effectLst/>
                          <a:latin typeface="Arial"/>
                        </a:rPr>
                        <a:t>Acad</a:t>
                      </a:r>
                      <a:r>
                        <a:rPr lang="en-US" sz="2800" b="0" i="0" u="none" strike="noStrike" dirty="0" smtClean="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59258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Schedule with AP </a:t>
            </a:r>
            <a:r>
              <a:rPr lang="en-US" sz="3600" dirty="0" err="1" smtClean="0"/>
              <a:t>Calc</a:t>
            </a:r>
            <a:r>
              <a:rPr lang="en-US" sz="3600" dirty="0" smtClean="0"/>
              <a:t> BC and AP Bio</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2716391670"/>
              </p:ext>
            </p:extLst>
          </p:nvPr>
        </p:nvGraphicFramePr>
        <p:xfrm>
          <a:off x="228600" y="1371600"/>
          <a:ext cx="8077200" cy="5050968"/>
        </p:xfrm>
        <a:graphic>
          <a:graphicData uri="http://schemas.openxmlformats.org/drawingml/2006/table">
            <a:tbl>
              <a:tblPr/>
              <a:tblGrid>
                <a:gridCol w="4038600"/>
                <a:gridCol w="4038600"/>
              </a:tblGrid>
              <a:tr h="631371">
                <a:tc>
                  <a:txBody>
                    <a:bodyPr/>
                    <a:lstStyle/>
                    <a:p>
                      <a:pPr algn="ctr" rtl="0" fontAlgn="t">
                        <a:spcBef>
                          <a:spcPts val="0"/>
                        </a:spcBef>
                        <a:spcAft>
                          <a:spcPts val="0"/>
                        </a:spcAft>
                      </a:pPr>
                      <a:r>
                        <a:rPr lang="en-US" sz="2800" b="1" dirty="0" smtClean="0">
                          <a:solidFill>
                            <a:schemeClr val="tx1"/>
                          </a:solidFill>
                          <a:effectLst/>
                        </a:rPr>
                        <a:t>Semester</a:t>
                      </a:r>
                      <a:r>
                        <a:rPr lang="en-US" sz="2800" b="1" baseline="0" dirty="0" smtClean="0">
                          <a:solidFill>
                            <a:schemeClr val="tx1"/>
                          </a:solidFill>
                          <a:effectLst/>
                        </a:rPr>
                        <a:t> 1</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t">
                        <a:spcBef>
                          <a:spcPts val="0"/>
                        </a:spcBef>
                        <a:spcAft>
                          <a:spcPts val="0"/>
                        </a:spcAft>
                      </a:pPr>
                      <a:r>
                        <a:rPr lang="en-US" sz="2800" b="1" dirty="0" smtClean="0">
                          <a:solidFill>
                            <a:schemeClr val="tx1"/>
                          </a:solidFill>
                          <a:effectLst/>
                        </a:rPr>
                        <a:t>Semester 2</a:t>
                      </a:r>
                      <a:endParaRPr lang="en-US" sz="2800" b="1" dirty="0">
                        <a:solidFill>
                          <a:schemeClr val="tx1"/>
                        </a:solidFill>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1">
                        <a:lumMod val="20000"/>
                        <a:lumOff val="80000"/>
                      </a:schemeClr>
                    </a:solidFill>
                  </a:tcPr>
                </a:tc>
              </a:tr>
              <a:tr h="631371">
                <a:tc>
                  <a:txBody>
                    <a:bodyPr/>
                    <a:lstStyle/>
                    <a:p>
                      <a:pPr algn="ctr" rtl="0" fontAlgn="t">
                        <a:spcBef>
                          <a:spcPts val="0"/>
                        </a:spcBef>
                        <a:spcAft>
                          <a:spcPts val="0"/>
                        </a:spcAft>
                      </a:pPr>
                      <a:r>
                        <a:rPr lang="en-US" sz="2800" b="0" i="0" u="none" strike="noStrike" dirty="0">
                          <a:solidFill>
                            <a:srgbClr val="000000"/>
                          </a:solidFill>
                          <a:effectLst/>
                          <a:latin typeface="Arial"/>
                        </a:rPr>
                        <a:t>English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a:solidFill>
                            <a:srgbClr val="000000"/>
                          </a:solidFill>
                          <a:effectLst/>
                          <a:latin typeface="Arial"/>
                        </a:rPr>
                        <a:t>English</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1" i="0" u="none" strike="noStrike" dirty="0" smtClean="0">
                          <a:solidFill>
                            <a:srgbClr val="000000"/>
                          </a:solidFill>
                          <a:effectLst/>
                          <a:latin typeface="Arial"/>
                        </a:rPr>
                        <a:t>AP Bio</a:t>
                      </a:r>
                      <a:endParaRPr lang="en-US" sz="2800" b="1"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631371">
                <a:tc>
                  <a:txBody>
                    <a:bodyPr/>
                    <a:lstStyle/>
                    <a:p>
                      <a:pPr algn="ctr" rtl="0" fontAlgn="t">
                        <a:spcBef>
                          <a:spcPts val="0"/>
                        </a:spcBef>
                        <a:spcAft>
                          <a:spcPts val="0"/>
                        </a:spcAft>
                      </a:pPr>
                      <a:r>
                        <a:rPr lang="en-US" sz="2800" b="1" i="0" u="none" strike="noStrike" dirty="0" smtClean="0">
                          <a:solidFill>
                            <a:srgbClr val="000000"/>
                          </a:solidFill>
                          <a:effectLst/>
                          <a:latin typeface="Arial"/>
                        </a:rPr>
                        <a:t>AP Bio</a:t>
                      </a:r>
                      <a:endParaRPr lang="en-US" sz="2800" b="1"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t">
                        <a:spcBef>
                          <a:spcPts val="0"/>
                        </a:spcBef>
                        <a:spcAft>
                          <a:spcPts val="0"/>
                        </a:spcAft>
                      </a:pPr>
                      <a:r>
                        <a:rPr lang="en-US" sz="2800" b="0" i="0" u="none" strike="noStrike" dirty="0">
                          <a:solidFill>
                            <a:srgbClr val="000000"/>
                          </a:solidFill>
                          <a:effectLst/>
                          <a:latin typeface="Arial"/>
                        </a:rPr>
                        <a:t>Social Studies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0" i="0" u="none" strike="noStrike" dirty="0" smtClean="0">
                          <a:solidFill>
                            <a:srgbClr val="000000"/>
                          </a:solidFill>
                          <a:effectLst/>
                          <a:latin typeface="Arial"/>
                        </a:rPr>
                        <a:t>World Language</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pPr algn="ctr" rtl="0" fontAlgn="t">
                        <a:spcBef>
                          <a:spcPts val="0"/>
                        </a:spcBef>
                        <a:spcAft>
                          <a:spcPts val="0"/>
                        </a:spcAft>
                      </a:pP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gridSpan="2">
                  <a:txBody>
                    <a:bodyPr/>
                    <a:lstStyle/>
                    <a:p>
                      <a:pPr algn="ctr" rtl="0" fontAlgn="t">
                        <a:spcBef>
                          <a:spcPts val="0"/>
                        </a:spcBef>
                        <a:spcAft>
                          <a:spcPts val="0"/>
                        </a:spcAft>
                      </a:pPr>
                      <a:r>
                        <a:rPr lang="en-US" sz="2800" b="1" dirty="0" smtClean="0">
                          <a:effectLst/>
                          <a:latin typeface="Arial" panose="020B0604020202020204" pitchFamily="34" charset="0"/>
                          <a:cs typeface="Arial" panose="020B0604020202020204" pitchFamily="34" charset="0"/>
                        </a:rPr>
                        <a:t>AP </a:t>
                      </a:r>
                      <a:r>
                        <a:rPr lang="en-US" sz="2800" b="1" dirty="0" err="1" smtClean="0">
                          <a:effectLst/>
                          <a:latin typeface="Arial" panose="020B0604020202020204" pitchFamily="34" charset="0"/>
                          <a:cs typeface="Arial" panose="020B0604020202020204" pitchFamily="34" charset="0"/>
                        </a:rPr>
                        <a:t>Calc</a:t>
                      </a:r>
                      <a:r>
                        <a:rPr lang="en-US" sz="2800" b="1" baseline="0" dirty="0" smtClean="0">
                          <a:effectLst/>
                          <a:latin typeface="Arial" panose="020B0604020202020204" pitchFamily="34" charset="0"/>
                          <a:cs typeface="Arial" panose="020B0604020202020204" pitchFamily="34" charset="0"/>
                        </a:rPr>
                        <a:t> BC</a:t>
                      </a:r>
                      <a:endParaRPr lang="en-US" sz="2800" b="1" dirty="0">
                        <a:effectLst/>
                        <a:latin typeface="Arial" panose="020B0604020202020204" pitchFamily="34" charset="0"/>
                        <a:cs typeface="Arial" panose="020B0604020202020204" pitchFamily="34" charset="0"/>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hMerge="1">
                  <a:txBody>
                    <a:bodyPr/>
                    <a:lstStyle/>
                    <a:p>
                      <a:pPr algn="ctr" rtl="0" fontAlgn="t">
                        <a:spcBef>
                          <a:spcPts val="0"/>
                        </a:spcBef>
                        <a:spcAft>
                          <a:spcPts val="0"/>
                        </a:spcAft>
                      </a:pPr>
                      <a:endParaRPr lang="en-US" sz="2800" dirty="0">
                        <a:effectLst/>
                        <a:latin typeface="Arial" panose="020B0604020202020204" pitchFamily="34" charset="0"/>
                        <a:cs typeface="Arial" panose="020B0604020202020204" pitchFamily="34" charset="0"/>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sz="2800" b="1" dirty="0" smtClean="0">
                          <a:effectLst/>
                          <a:latin typeface="Arial" panose="020B0604020202020204" pitchFamily="34" charset="0"/>
                          <a:cs typeface="Arial" panose="020B0604020202020204" pitchFamily="34" charset="0"/>
                        </a:rPr>
                        <a:t>AP </a:t>
                      </a:r>
                      <a:r>
                        <a:rPr lang="en-US" sz="2800" b="1" dirty="0" err="1" smtClean="0">
                          <a:effectLst/>
                          <a:latin typeface="Arial" panose="020B0604020202020204" pitchFamily="34" charset="0"/>
                          <a:cs typeface="Arial" panose="020B0604020202020204" pitchFamily="34" charset="0"/>
                        </a:rPr>
                        <a:t>Calc</a:t>
                      </a:r>
                      <a:r>
                        <a:rPr lang="en-US" sz="2800" b="1" dirty="0" smtClean="0">
                          <a:effectLst/>
                          <a:latin typeface="Arial" panose="020B0604020202020204" pitchFamily="34" charset="0"/>
                          <a:cs typeface="Arial" panose="020B0604020202020204" pitchFamily="34" charset="0"/>
                        </a:rPr>
                        <a:t> BC</a:t>
                      </a:r>
                      <a:endParaRPr lang="en-US" sz="2800" b="1" dirty="0">
                        <a:effectLst/>
                        <a:latin typeface="Arial" panose="020B0604020202020204" pitchFamily="34" charset="0"/>
                        <a:cs typeface="Arial" panose="020B0604020202020204" pitchFamily="34" charset="0"/>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t">
                        <a:spcBef>
                          <a:spcPts val="0"/>
                        </a:spcBef>
                        <a:spcAft>
                          <a:spcPts val="0"/>
                        </a:spcAft>
                      </a:pPr>
                      <a:r>
                        <a:rPr lang="en-US" sz="2800" b="0" i="0" u="none" strike="noStrike" dirty="0" smtClean="0">
                          <a:solidFill>
                            <a:srgbClr val="000000"/>
                          </a:solidFill>
                          <a:effectLst/>
                          <a:latin typeface="Arial"/>
                        </a:rPr>
                        <a:t>Social Studies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631371">
                <a:tc>
                  <a:txBody>
                    <a:bodyPr/>
                    <a:lstStyle/>
                    <a:p>
                      <a:pPr algn="ctr" rtl="0" fontAlgn="t">
                        <a:spcBef>
                          <a:spcPts val="0"/>
                        </a:spcBef>
                        <a:spcAft>
                          <a:spcPts val="0"/>
                        </a:spcAft>
                      </a:pPr>
                      <a:r>
                        <a:rPr lang="en-US" sz="2800" b="0" i="0" u="none" strike="noStrike" dirty="0" smtClean="0">
                          <a:solidFill>
                            <a:srgbClr val="000000"/>
                          </a:solidFill>
                          <a:effectLst/>
                          <a:latin typeface="Arial"/>
                        </a:rPr>
                        <a:t>Elective/DS/</a:t>
                      </a:r>
                      <a:r>
                        <a:rPr lang="en-US" sz="2800" b="0" i="0" u="none" strike="noStrike" dirty="0" err="1" smtClean="0">
                          <a:solidFill>
                            <a:srgbClr val="000000"/>
                          </a:solidFill>
                          <a:effectLst/>
                          <a:latin typeface="Arial"/>
                        </a:rPr>
                        <a:t>Acad</a:t>
                      </a:r>
                      <a:r>
                        <a:rPr lang="en-US" sz="2800" b="0" i="0" u="none" strike="noStrike" dirty="0" smtClean="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800" b="0" i="0" u="none" strike="noStrike" dirty="0" smtClean="0">
                          <a:solidFill>
                            <a:srgbClr val="000000"/>
                          </a:solidFill>
                          <a:effectLst/>
                          <a:latin typeface="Arial"/>
                        </a:rPr>
                        <a:t>Elective/DS/</a:t>
                      </a:r>
                      <a:r>
                        <a:rPr lang="en-US" sz="2800" b="0" i="0" u="none" strike="noStrike" dirty="0" err="1" smtClean="0">
                          <a:solidFill>
                            <a:srgbClr val="000000"/>
                          </a:solidFill>
                          <a:effectLst/>
                          <a:latin typeface="Arial"/>
                        </a:rPr>
                        <a:t>Acad</a:t>
                      </a:r>
                      <a:r>
                        <a:rPr lang="en-US" sz="2800" b="0" i="0" u="none" strike="noStrike" dirty="0" smtClean="0">
                          <a:solidFill>
                            <a:srgbClr val="000000"/>
                          </a:solidFill>
                          <a:effectLst/>
                          <a:latin typeface="Arial"/>
                        </a:rPr>
                        <a:t> Skills</a:t>
                      </a:r>
                      <a:endParaRPr lang="en-US" sz="2800" dirty="0">
                        <a:effectLst/>
                      </a:endParaRPr>
                    </a:p>
                  </a:txBody>
                  <a:tcPr marL="66675" marR="66675" marT="66675" marB="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821534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changes</a:t>
            </a:r>
            <a:endParaRPr lang="en-US" dirty="0"/>
          </a:p>
        </p:txBody>
      </p:sp>
      <p:sp>
        <p:nvSpPr>
          <p:cNvPr id="3" name="Content Placeholder 2"/>
          <p:cNvSpPr>
            <a:spLocks noGrp="1"/>
          </p:cNvSpPr>
          <p:nvPr>
            <p:ph idx="1"/>
          </p:nvPr>
        </p:nvSpPr>
        <p:spPr>
          <a:xfrm>
            <a:off x="457200" y="1371600"/>
            <a:ext cx="7620000" cy="5029200"/>
          </a:xfrm>
        </p:spPr>
        <p:txBody>
          <a:bodyPr/>
          <a:lstStyle/>
          <a:p>
            <a:r>
              <a:rPr lang="en-US" dirty="0" smtClean="0"/>
              <a:t>Trimester to semester</a:t>
            </a:r>
          </a:p>
          <a:p>
            <a:pPr lvl="1"/>
            <a:r>
              <a:rPr lang="en-US" dirty="0" smtClean="0"/>
              <a:t>7 day rotating drop schedule (6 classes a day)</a:t>
            </a:r>
          </a:p>
          <a:p>
            <a:pPr lvl="1"/>
            <a:r>
              <a:rPr lang="en-US" dirty="0" smtClean="0"/>
              <a:t>14 blocks</a:t>
            </a:r>
          </a:p>
          <a:p>
            <a:pPr lvl="1"/>
            <a:r>
              <a:rPr lang="en-US" dirty="0" smtClean="0"/>
              <a:t>Students earn up to 28 credits a year</a:t>
            </a:r>
          </a:p>
          <a:p>
            <a:pPr lvl="1"/>
            <a:r>
              <a:rPr lang="en-US" dirty="0" smtClean="0"/>
              <a:t>4 grading periods</a:t>
            </a:r>
          </a:p>
          <a:p>
            <a:pPr lvl="1"/>
            <a:r>
              <a:rPr lang="en-US" dirty="0" smtClean="0"/>
              <a:t>Most academic classes meet all year, most electives for 1 semester</a:t>
            </a:r>
          </a:p>
          <a:p>
            <a:r>
              <a:rPr lang="en-US" dirty="0" smtClean="0"/>
              <a:t>AP Bio and AP </a:t>
            </a:r>
            <a:r>
              <a:rPr lang="en-US" dirty="0" err="1" smtClean="0"/>
              <a:t>Calc</a:t>
            </a:r>
            <a:r>
              <a:rPr lang="en-US" dirty="0" smtClean="0"/>
              <a:t> BC have double block in 1</a:t>
            </a:r>
            <a:r>
              <a:rPr lang="en-US" baseline="30000" dirty="0" smtClean="0"/>
              <a:t>st</a:t>
            </a:r>
            <a:r>
              <a:rPr lang="en-US" dirty="0" smtClean="0"/>
              <a:t> semester</a:t>
            </a:r>
          </a:p>
          <a:p>
            <a:r>
              <a:rPr lang="en-US" dirty="0" smtClean="0"/>
              <a:t>Starting in 17-18, AP Bio has a prerequisite of Genetics and Evolution/H and takes 2 blocks</a:t>
            </a:r>
          </a:p>
          <a:p>
            <a:r>
              <a:rPr lang="en-US" dirty="0" smtClean="0"/>
              <a:t>Foundations of Art is a combination of 2D and 3D</a:t>
            </a:r>
          </a:p>
          <a:p>
            <a:r>
              <a:rPr lang="en-US" dirty="0" smtClean="0"/>
              <a:t>Ensembles meet daily like every other elective (no longer an associated directed study every other day)</a:t>
            </a:r>
          </a:p>
          <a:p>
            <a:endParaRPr lang="en-US" dirty="0" smtClean="0"/>
          </a:p>
          <a:p>
            <a:endParaRPr lang="en-US" dirty="0"/>
          </a:p>
        </p:txBody>
      </p:sp>
    </p:spTree>
    <p:extLst>
      <p:ext uri="{BB962C8B-B14F-4D97-AF65-F5344CB8AC3E}">
        <p14:creationId xmlns:p14="http://schemas.microsoft.com/office/powerpoint/2010/main" val="32364572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a:t>
            </a:r>
            <a:r>
              <a:rPr lang="en-US" dirty="0" smtClean="0"/>
              <a:t>changes, cont.</a:t>
            </a:r>
            <a:endParaRPr lang="en-US" dirty="0"/>
          </a:p>
        </p:txBody>
      </p:sp>
      <p:sp>
        <p:nvSpPr>
          <p:cNvPr id="3" name="Content Placeholder 2"/>
          <p:cNvSpPr>
            <a:spLocks noGrp="1"/>
          </p:cNvSpPr>
          <p:nvPr>
            <p:ph idx="1"/>
          </p:nvPr>
        </p:nvSpPr>
        <p:spPr/>
        <p:txBody>
          <a:bodyPr/>
          <a:lstStyle/>
          <a:p>
            <a:r>
              <a:rPr lang="en-US" dirty="0"/>
              <a:t>Math elective meets all year, 3 out of 6 days</a:t>
            </a:r>
          </a:p>
          <a:p>
            <a:r>
              <a:rPr lang="en-US" dirty="0"/>
              <a:t>New classes: Exploring Computer Science, Art History </a:t>
            </a:r>
            <a:r>
              <a:rPr lang="en-US" dirty="0" smtClean="0"/>
              <a:t>Honors, Global History 1</a:t>
            </a:r>
            <a:endParaRPr lang="en-US" dirty="0"/>
          </a:p>
          <a:p>
            <a:pPr marL="114300" indent="0">
              <a:buNone/>
            </a:pPr>
            <a:endParaRPr lang="en-US" dirty="0"/>
          </a:p>
        </p:txBody>
      </p:sp>
    </p:spTree>
    <p:extLst>
      <p:ext uri="{BB962C8B-B14F-4D97-AF65-F5344CB8AC3E}">
        <p14:creationId xmlns:p14="http://schemas.microsoft.com/office/powerpoint/2010/main" val="19066736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9289</TotalTime>
  <Words>1731</Words>
  <Application>Microsoft Office PowerPoint</Application>
  <PresentationFormat>On-screen Show (4:3)</PresentationFormat>
  <Paragraphs>473</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Adjacency</vt:lpstr>
      <vt:lpstr>Course registration in the new semester schedule at ARHS</vt:lpstr>
      <vt:lpstr>Course Registration Overview</vt:lpstr>
      <vt:lpstr>Course Registration Overview (2)</vt:lpstr>
      <vt:lpstr>ARHS Course Registration Timeline</vt:lpstr>
      <vt:lpstr>ARHS Course Registration Timeline</vt:lpstr>
      <vt:lpstr>Program of Studies</vt:lpstr>
      <vt:lpstr>Program of Studies - Examples</vt:lpstr>
      <vt:lpstr>Program of Studies - Examples</vt:lpstr>
      <vt:lpstr>Program of Studies - Examples</vt:lpstr>
      <vt:lpstr>Nuts and Bolts</vt:lpstr>
      <vt:lpstr>Daily Bell Schedule</vt:lpstr>
      <vt:lpstr>Advisory Schedule        Early Release Day Schedule</vt:lpstr>
      <vt:lpstr>PowerPoint Presentation</vt:lpstr>
      <vt:lpstr>Semester Grading Periods</vt:lpstr>
      <vt:lpstr>Sample 9th or 10th grade schedule</vt:lpstr>
      <vt:lpstr>Sample 11th or 12th grade schedule</vt:lpstr>
      <vt:lpstr> Where can students get help or advice during registration week? </vt:lpstr>
      <vt:lpstr>“What should I take?”</vt:lpstr>
      <vt:lpstr>Department Overviews</vt:lpstr>
      <vt:lpstr>Science Department Overview</vt:lpstr>
      <vt:lpstr>Science 4-Year Sequences</vt:lpstr>
      <vt:lpstr>Sample 10th grade schedule for someone planning to take AP Bio</vt:lpstr>
      <vt:lpstr>Sample schedule with AP Bio in 16-17</vt:lpstr>
      <vt:lpstr>Exploring Computer Science </vt:lpstr>
      <vt:lpstr>Math Department Overview</vt:lpstr>
      <vt:lpstr>Sequence for Students in Integrated Math 1</vt:lpstr>
      <vt:lpstr>Sequence for Students in Integrated Math 2</vt:lpstr>
      <vt:lpstr>Sequence for Students in Integrated Math 2H</vt:lpstr>
      <vt:lpstr>Sequence for Students in Algebra II: Functions </vt:lpstr>
      <vt:lpstr>Sequence for Students in IMP 3 CP/H</vt:lpstr>
      <vt:lpstr>Sequence for Students in Algebra II/H</vt:lpstr>
      <vt:lpstr>Schedule with Math Elective</vt:lpstr>
      <vt:lpstr>Schedule with AP Calculus BC</vt:lpstr>
      <vt:lpstr>Schedule with AP Calc BC and AP Bio</vt:lpstr>
      <vt:lpstr>Summary of changes</vt:lpstr>
      <vt:lpstr>Summary of changes, cont.</vt:lpstr>
    </vt:vector>
  </TitlesOfParts>
  <Company>Amherst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School Course Registration Timeline</dc:title>
  <dc:creator>School User</dc:creator>
  <cp:lastModifiedBy>ERICKA ALSCHULER</cp:lastModifiedBy>
  <cp:revision>78</cp:revision>
  <cp:lastPrinted>2016-01-27T21:53:03Z</cp:lastPrinted>
  <dcterms:created xsi:type="dcterms:W3CDTF">2009-12-11T14:16:57Z</dcterms:created>
  <dcterms:modified xsi:type="dcterms:W3CDTF">2016-01-28T15:40:35Z</dcterms:modified>
</cp:coreProperties>
</file>